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9" r:id="rId14"/>
    <p:sldId id="270" r:id="rId15"/>
    <p:sldId id="271" r:id="rId16"/>
    <p:sldId id="267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  <a:srgbClr val="66FF99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A860BC0-8EC2-44C3-A59C-3F9967EE94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A63FB0C-D043-4860-B8CC-46C0F56CBF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09EF17D-D215-407F-9395-071684228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16ED047-B823-4D26-B0C8-708166D4A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D5060C4-EF4F-4F7E-BAAC-47051C898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5939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2FD264-E11E-4DBC-8BC7-C0715C5D8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0D5EF2B-34F7-41BA-9E5E-50AE5DB099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F7DE3BC-037A-4BFD-9EA4-2F52E7E99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63899A0-8E6C-4D31-9C4B-0F3BCEC92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3103857-8C09-4220-96F7-FACBBEA24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0322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091DAEC3-D20C-44C1-9912-EFCC13D7FF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189917FC-C502-40B8-94E8-18961C418F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467836A-CD6E-4919-9DC6-9D039587A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0A3FF67-A9C8-46D5-B2AD-9D6749D2F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23996DF-1EC2-4D93-B8D1-CE983AE68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07206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9017F3-E26B-488F-95ED-8D27E743E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F28D165-F2B5-45A6-B416-03AE104E7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86BF860-7523-4D2A-BF4C-CF80F98F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55E0818-D578-4CE2-B254-E971A98B7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2CCD77A-B42E-4327-A923-8EE496276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3244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C0BB077-C314-4B78-8F7A-651612F5F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D09FFAA-B65D-4FD6-86C6-A7FE64A2EF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191B39C-8F2F-4A49-994C-88DDE4F46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84DF29E-CE34-4170-8FA6-903F6D7D5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2564BCE-6749-45FB-9E01-43F50C95C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3803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51D60E-905A-42A2-A8B3-84860AF95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83B83A9-0CE5-4C45-B295-047AC2F209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7E1102A7-E960-4C8A-A173-97B4BD6EA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0AAA944-FC2D-42BF-A378-638FC78E1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84B88D1-B7FA-4578-9F44-5CCF5D950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B8968AF-7C52-49D8-AEFF-FCD13F49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6929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1FB9F2A-C6FC-40B8-BE93-2170F2D6E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C100B75-CBF7-4DEA-B617-7600EBF07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906F364-588F-4927-BA31-96FFD5A5F8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241D68FD-CA2F-49A5-8ED6-75C44F5B9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4076F3CF-3DFF-4A1E-977A-5E4FBB2ACE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A6DDF3A7-B441-4901-8B90-CFD71824C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BD81FE3-DFDF-42D1-ACCF-AD956690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7D6C51C2-55CA-4819-91C4-92496E1C2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7055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8BDF1B-88E8-4B78-8980-A8F09570F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D969C8D0-2E5B-4641-89FB-5759CB134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89EDE2CD-AFBC-4378-93EE-9ED0ADCAF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2F1A9D42-10CB-4EBD-B882-6CB85EE91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35156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3E4BB516-7B25-4DCD-B797-225CFA328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2F9F68D2-B189-400A-802A-9C8BDF73C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70583DE8-4BFC-4FE4-AC80-032E82780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76350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44A1037-BDA0-4AAD-9599-7274ACDE0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0CAD86C-00AD-481B-B4E6-E7328FCC9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11BF4D0-C5AA-429F-A65E-52D3B5D3A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ECF9C21-0361-448F-B338-ECA92FAE2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424D607-1FE7-4299-A9F4-681965D25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570E530-7E95-446A-B816-E30F046BA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694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DEE8FA9-5628-43B3-9FDF-3AAFFBA83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EC7DE7DC-EBFD-413C-BCE2-4E6026DEC7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728DFF7-984E-421C-9374-ABE977304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865F8D4-A894-4B6D-8374-EE9817E6B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0446686C-F62C-4CE6-85BD-4A6D63ED0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3EFFA82-EBDB-47DE-AF44-5A7714ABD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35883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B035413-424A-4370-8B66-CB114DDC7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E521E94-3D93-4477-8B8B-EFE59E521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918FC1E-ADF2-4416-91A3-BA3E7BABE1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68E7F-5963-4B7D-A5CA-7B60CBD4492B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74CC8B1-7070-405E-B7C9-7B33517BA5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AD1BFAC-BA47-400E-A8BA-CB9E6BE9F2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C7761-A744-431A-BD65-E4F24921D87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49707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openclipart.org/detail/167549/green-tick---simple-by-kliponiu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gaguilarenlaonda.blogspot.com/2016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40FD9A-BCE6-44DD-A6DA-04DD1461A4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b="1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Unit</a:t>
            </a:r>
            <a:r>
              <a:rPr lang="hr-HR" b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 </a:t>
            </a:r>
            <a:r>
              <a:rPr lang="hr-HR" b="1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Green talk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0B505AC-B9E4-468A-82CB-3AB07FEA70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>
                <a:solidFill>
                  <a:schemeClr val="accent2"/>
                </a:solidFill>
              </a:rPr>
              <a:t>Prema udžbeniku </a:t>
            </a:r>
            <a:r>
              <a:rPr lang="hr-HR" i="1" dirty="0" err="1">
                <a:solidFill>
                  <a:schemeClr val="accent2"/>
                </a:solidFill>
              </a:rPr>
              <a:t>Dip</a:t>
            </a:r>
            <a:r>
              <a:rPr lang="hr-HR" i="1" dirty="0">
                <a:solidFill>
                  <a:schemeClr val="accent2"/>
                </a:solidFill>
              </a:rPr>
              <a:t> </a:t>
            </a:r>
            <a:r>
              <a:rPr lang="hr-HR" i="1" dirty="0" err="1">
                <a:solidFill>
                  <a:schemeClr val="accent2"/>
                </a:solidFill>
              </a:rPr>
              <a:t>in</a:t>
            </a:r>
            <a:r>
              <a:rPr lang="hr-HR" i="1" dirty="0">
                <a:solidFill>
                  <a:schemeClr val="accent2"/>
                </a:solidFill>
              </a:rPr>
              <a:t> 6</a:t>
            </a:r>
            <a:r>
              <a:rPr lang="hr-HR" dirty="0">
                <a:solidFill>
                  <a:schemeClr val="accent2"/>
                </a:solidFill>
              </a:rPr>
              <a:t>, Školska knjiga</a:t>
            </a:r>
          </a:p>
        </p:txBody>
      </p:sp>
    </p:spTree>
    <p:extLst>
      <p:ext uri="{BB962C8B-B14F-4D97-AF65-F5344CB8AC3E}">
        <p14:creationId xmlns:p14="http://schemas.microsoft.com/office/powerpoint/2010/main" val="4043034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0D2ED1-568F-444C-987A-F84E22718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u="sng" dirty="0">
                <a:solidFill>
                  <a:schemeClr val="accent1"/>
                </a:solidFill>
              </a:rPr>
              <a:t>PRESENT PERFECT SIMPLE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1B6F949-C326-4CAA-BABB-CC9801F9D7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err="1">
                <a:solidFill>
                  <a:schemeClr val="accent1"/>
                </a:solidFill>
              </a:rPr>
              <a:t>have</a:t>
            </a:r>
            <a:r>
              <a:rPr lang="hr-HR" b="1" dirty="0">
                <a:solidFill>
                  <a:schemeClr val="accent1"/>
                </a:solidFill>
              </a:rPr>
              <a:t> / </a:t>
            </a:r>
            <a:r>
              <a:rPr lang="hr-HR" b="1" dirty="0" err="1">
                <a:solidFill>
                  <a:schemeClr val="accent1"/>
                </a:solidFill>
              </a:rPr>
              <a:t>has</a:t>
            </a:r>
            <a:r>
              <a:rPr lang="hr-HR" b="1" dirty="0">
                <a:solidFill>
                  <a:schemeClr val="accent1"/>
                </a:solidFill>
              </a:rPr>
              <a:t> + past </a:t>
            </a:r>
            <a:r>
              <a:rPr lang="hr-HR" b="1" dirty="0" err="1">
                <a:solidFill>
                  <a:schemeClr val="accent1"/>
                </a:solidFill>
              </a:rPr>
              <a:t>participle</a:t>
            </a:r>
            <a:endParaRPr lang="hr-HR" b="1" dirty="0">
              <a:solidFill>
                <a:schemeClr val="accent1"/>
              </a:solidFill>
            </a:endParaRPr>
          </a:p>
          <a:p>
            <a:endParaRPr lang="hr-HR" dirty="0"/>
          </a:p>
          <a:p>
            <a:r>
              <a:rPr lang="hr-HR" dirty="0"/>
              <a:t>Ovo vrijeme koristimo kada želimo reći da se </a:t>
            </a:r>
            <a:r>
              <a:rPr lang="hr-HR" b="1" u="sng" dirty="0">
                <a:solidFill>
                  <a:schemeClr val="accent1"/>
                </a:solidFill>
              </a:rPr>
              <a:t>nešto dogodilo u prošlosti, ali ne navodimo kada</a:t>
            </a:r>
            <a:r>
              <a:rPr lang="hr-HR" dirty="0"/>
              <a:t> – nije bitno KADA se dogodilo.</a:t>
            </a:r>
          </a:p>
          <a:p>
            <a:endParaRPr lang="hr-HR" dirty="0"/>
          </a:p>
          <a:p>
            <a:r>
              <a:rPr lang="hr-HR" sz="2400" dirty="0">
                <a:solidFill>
                  <a:schemeClr val="accent2"/>
                </a:solidFill>
              </a:rPr>
              <a:t>OBAVEZNO PONOVITI PRAVILA DODAVANJA NASTAVKA –ED/-D</a:t>
            </a:r>
          </a:p>
          <a:p>
            <a:r>
              <a:rPr lang="hr-HR" sz="2400" dirty="0">
                <a:solidFill>
                  <a:schemeClr val="accent2"/>
                </a:solidFill>
              </a:rPr>
              <a:t>OBAVEZNO NAUČITI 3. STUPAC NEPRAVILNIH GLAGOLA</a:t>
            </a:r>
          </a:p>
        </p:txBody>
      </p:sp>
    </p:spTree>
    <p:extLst>
      <p:ext uri="{BB962C8B-B14F-4D97-AF65-F5344CB8AC3E}">
        <p14:creationId xmlns:p14="http://schemas.microsoft.com/office/powerpoint/2010/main" val="695529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B4355C-C99B-4622-A8FB-0FD0F01A9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dirty="0">
                <a:solidFill>
                  <a:schemeClr val="accent2"/>
                </a:solidFill>
              </a:rPr>
              <a:t>HOMEWORK CHECK</a:t>
            </a:r>
            <a:br>
              <a:rPr lang="hr-HR" sz="3600" dirty="0">
                <a:solidFill>
                  <a:schemeClr val="accent2"/>
                </a:solidFill>
              </a:rPr>
            </a:br>
            <a:r>
              <a:rPr lang="hr-HR" sz="3600" u="sng" dirty="0">
                <a:solidFill>
                  <a:schemeClr val="accent2"/>
                </a:solidFill>
              </a:rPr>
              <a:t>PRESENT PERFECT SIMPLE</a:t>
            </a:r>
            <a:endParaRPr lang="hr-HR" u="sng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1FD8355-D92D-413C-8A26-7576825BA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hr-HR" dirty="0"/>
              <a:t>I ___________ (</a:t>
            </a:r>
            <a:r>
              <a:rPr lang="hr-HR" dirty="0" err="1"/>
              <a:t>buy</a:t>
            </a:r>
            <a:r>
              <a:rPr lang="hr-HR" dirty="0"/>
              <a:t>) some </a:t>
            </a:r>
            <a:r>
              <a:rPr lang="hr-HR" dirty="0" err="1"/>
              <a:t>cards</a:t>
            </a:r>
            <a:r>
              <a:rPr lang="hr-HR" dirty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hr-HR" dirty="0"/>
              <a:t>Susan ___________  (make) a cake.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hr-HR" dirty="0"/>
              <a:t>Tony ___________  (</a:t>
            </a:r>
            <a:r>
              <a:rPr lang="hr-HR" dirty="0" err="1"/>
              <a:t>tidy</a:t>
            </a:r>
            <a:r>
              <a:rPr lang="hr-HR" dirty="0"/>
              <a:t>) </a:t>
            </a:r>
            <a:r>
              <a:rPr lang="hr-HR" dirty="0" err="1"/>
              <a:t>Mr</a:t>
            </a:r>
            <a:r>
              <a:rPr lang="hr-HR" dirty="0"/>
              <a:t> </a:t>
            </a:r>
            <a:r>
              <a:rPr lang="hr-HR" dirty="0" err="1"/>
              <a:t>Clark’s</a:t>
            </a:r>
            <a:r>
              <a:rPr lang="hr-HR" dirty="0"/>
              <a:t> room. </a:t>
            </a:r>
            <a:r>
              <a:rPr lang="hr-HR" dirty="0" err="1"/>
              <a:t>He’s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a </a:t>
            </a:r>
            <a:r>
              <a:rPr lang="hr-HR" dirty="0" err="1"/>
              <a:t>wheelchair</a:t>
            </a:r>
            <a:r>
              <a:rPr lang="hr-HR" dirty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hr-HR" dirty="0"/>
              <a:t>Laura </a:t>
            </a:r>
            <a:r>
              <a:rPr lang="hr-HR" dirty="0" err="1"/>
              <a:t>and</a:t>
            </a:r>
            <a:r>
              <a:rPr lang="hr-HR" dirty="0"/>
              <a:t> Tim ___________  (</a:t>
            </a:r>
            <a:r>
              <a:rPr lang="hr-HR" dirty="0" err="1"/>
              <a:t>play</a:t>
            </a:r>
            <a:r>
              <a:rPr lang="hr-HR" dirty="0"/>
              <a:t>)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school</a:t>
            </a:r>
            <a:r>
              <a:rPr lang="hr-HR" dirty="0"/>
              <a:t> </a:t>
            </a:r>
            <a:r>
              <a:rPr lang="hr-HR" dirty="0" err="1"/>
              <a:t>concert</a:t>
            </a:r>
            <a:r>
              <a:rPr lang="hr-HR" dirty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hr-HR" dirty="0"/>
              <a:t>Tim </a:t>
            </a:r>
            <a:r>
              <a:rPr lang="hr-HR" dirty="0" err="1"/>
              <a:t>and</a:t>
            </a:r>
            <a:r>
              <a:rPr lang="hr-HR" dirty="0"/>
              <a:t> Sarah ___________  (</a:t>
            </a:r>
            <a:r>
              <a:rPr lang="hr-HR" dirty="0" err="1"/>
              <a:t>wash</a:t>
            </a:r>
            <a:r>
              <a:rPr lang="hr-HR" dirty="0"/>
              <a:t>) </a:t>
            </a:r>
            <a:r>
              <a:rPr lang="hr-HR" dirty="0" err="1"/>
              <a:t>their</a:t>
            </a:r>
            <a:r>
              <a:rPr lang="hr-HR" dirty="0"/>
              <a:t> </a:t>
            </a:r>
            <a:r>
              <a:rPr lang="hr-HR" dirty="0" err="1"/>
              <a:t>dad’s</a:t>
            </a:r>
            <a:r>
              <a:rPr lang="hr-HR" dirty="0"/>
              <a:t> car.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D7D04BEA-8F2F-416E-B642-CE5E8984F11E}"/>
              </a:ext>
            </a:extLst>
          </p:cNvPr>
          <p:cNvSpPr txBox="1"/>
          <p:nvPr/>
        </p:nvSpPr>
        <p:spPr>
          <a:xfrm>
            <a:off x="1857375" y="1981200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bought</a:t>
            </a:r>
            <a:endParaRPr lang="hr-HR" sz="2000" dirty="0">
              <a:solidFill>
                <a:schemeClr val="accent1"/>
              </a:solidFill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19E16D72-DB38-4921-B9B3-AFDD6DE3B18F}"/>
              </a:ext>
            </a:extLst>
          </p:cNvPr>
          <p:cNvSpPr txBox="1"/>
          <p:nvPr/>
        </p:nvSpPr>
        <p:spPr>
          <a:xfrm>
            <a:off x="2524125" y="2771775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has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made</a:t>
            </a:r>
            <a:endParaRPr lang="hr-HR" sz="2000" dirty="0">
              <a:solidFill>
                <a:schemeClr val="accent1"/>
              </a:solidFill>
            </a:endParaRP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99A97B9D-80D0-4709-9ED8-BC29068FAB1B}"/>
              </a:ext>
            </a:extLst>
          </p:cNvPr>
          <p:cNvSpPr txBox="1"/>
          <p:nvPr/>
        </p:nvSpPr>
        <p:spPr>
          <a:xfrm>
            <a:off x="2409825" y="3533805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Has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tidied</a:t>
            </a:r>
            <a:endParaRPr lang="hr-HR" sz="2000" dirty="0">
              <a:solidFill>
                <a:schemeClr val="accent1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79DFE704-E9AF-4644-893F-03905DBA55F2}"/>
              </a:ext>
            </a:extLst>
          </p:cNvPr>
          <p:cNvSpPr txBox="1"/>
          <p:nvPr/>
        </p:nvSpPr>
        <p:spPr>
          <a:xfrm>
            <a:off x="3895725" y="4295835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played</a:t>
            </a:r>
            <a:endParaRPr lang="hr-HR" sz="2000" dirty="0">
              <a:solidFill>
                <a:schemeClr val="accent1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EFF5192-0C94-4D51-AD3F-43A0D9AC2173}"/>
              </a:ext>
            </a:extLst>
          </p:cNvPr>
          <p:cNvSpPr txBox="1"/>
          <p:nvPr/>
        </p:nvSpPr>
        <p:spPr>
          <a:xfrm>
            <a:off x="3838575" y="5057865"/>
            <a:ext cx="1638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washed</a:t>
            </a:r>
            <a:endParaRPr lang="hr-HR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02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A3E779C-BCB6-4839-9F8B-30C96E1E3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075"/>
            <a:ext cx="10515600" cy="1325563"/>
          </a:xfrm>
        </p:spPr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Listening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book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110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F38F656-26C5-4051-8577-54CFC16AE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hr-HR" dirty="0"/>
          </a:p>
          <a:p>
            <a:pPr marL="0" indent="0">
              <a:lnSpc>
                <a:spcPct val="150000"/>
              </a:lnSpc>
              <a:buNone/>
            </a:pPr>
            <a:r>
              <a:rPr lang="en-US" dirty="0" err="1"/>
              <a:t>Roley</a:t>
            </a:r>
            <a:r>
              <a:rPr lang="en-US" dirty="0"/>
              <a:t> and </a:t>
            </a:r>
            <a:r>
              <a:rPr lang="en-US" dirty="0" err="1"/>
              <a:t>Poley</a:t>
            </a:r>
            <a:r>
              <a:rPr lang="en-US" dirty="0"/>
              <a:t> are puppies.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The </a:t>
            </a:r>
            <a:r>
              <a:rPr lang="en-US" dirty="0" err="1"/>
              <a:t>McDonnells</a:t>
            </a:r>
            <a:r>
              <a:rPr lang="en-US" dirty="0"/>
              <a:t> ______ </a:t>
            </a:r>
            <a:r>
              <a:rPr lang="en-US" b="1" dirty="0"/>
              <a:t>already</a:t>
            </a:r>
            <a:r>
              <a:rPr lang="en-US" dirty="0"/>
              <a:t> _______ to give them away.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They are going to b trained as guide togs for the blind.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The puppies _____________ their training </a:t>
            </a:r>
            <a:r>
              <a:rPr lang="en-US" b="1" dirty="0"/>
              <a:t>yet</a:t>
            </a:r>
            <a:r>
              <a:rPr lang="en-US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The trainings are very expensive. Susan and her </a:t>
            </a:r>
            <a:r>
              <a:rPr lang="en-US" dirty="0" err="1"/>
              <a:t>frineds</a:t>
            </a:r>
            <a:r>
              <a:rPr lang="en-US" dirty="0"/>
              <a:t> _____________ enough money.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Jenny’s granny _____________ £2 in Jenny’s piggy bank, so Jenny want’s to help.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8A50B6A7-75B1-4E36-B083-2DE4D8B3E71B}"/>
              </a:ext>
            </a:extLst>
          </p:cNvPr>
          <p:cNvSpPr txBox="1"/>
          <p:nvPr/>
        </p:nvSpPr>
        <p:spPr>
          <a:xfrm>
            <a:off x="2933700" y="2752725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   </a:t>
            </a:r>
            <a:r>
              <a:rPr lang="hr-HR" sz="2000" b="1" dirty="0">
                <a:solidFill>
                  <a:schemeClr val="accent1"/>
                </a:solidFill>
              </a:rPr>
              <a:t>              </a:t>
            </a:r>
            <a:r>
              <a:rPr lang="hr-HR" sz="2000" dirty="0">
                <a:solidFill>
                  <a:schemeClr val="accent1"/>
                </a:solidFill>
              </a:rPr>
              <a:t>  </a:t>
            </a:r>
            <a:r>
              <a:rPr lang="hr-HR" sz="2000" dirty="0" err="1">
                <a:solidFill>
                  <a:schemeClr val="accent1"/>
                </a:solidFill>
              </a:rPr>
              <a:t>decided</a:t>
            </a:r>
            <a:endParaRPr lang="hr-HR" sz="2000" dirty="0">
              <a:solidFill>
                <a:schemeClr val="accent1"/>
              </a:solidFill>
            </a:endParaRP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DD7200FB-EF3A-47F7-AA51-CCBAF27400DB}"/>
              </a:ext>
            </a:extLst>
          </p:cNvPr>
          <p:cNvSpPr txBox="1"/>
          <p:nvPr/>
        </p:nvSpPr>
        <p:spPr>
          <a:xfrm>
            <a:off x="2352675" y="3879880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haven’t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started</a:t>
            </a:r>
            <a:endParaRPr lang="hr-HR" sz="2000" dirty="0">
              <a:solidFill>
                <a:schemeClr val="accent1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8CD540C9-1CF2-41BC-94AB-BAE12C4C6AFE}"/>
              </a:ext>
            </a:extLst>
          </p:cNvPr>
          <p:cNvSpPr txBox="1"/>
          <p:nvPr/>
        </p:nvSpPr>
        <p:spPr>
          <a:xfrm>
            <a:off x="7153275" y="4457700"/>
            <a:ext cx="2619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haven’t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collected</a:t>
            </a:r>
            <a:r>
              <a:rPr lang="hr-HR" sz="2000" dirty="0">
                <a:solidFill>
                  <a:schemeClr val="accent1"/>
                </a:solidFill>
              </a:rPr>
              <a:t>                  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43B30342-A3A5-4A52-85FD-03F6406A98BC}"/>
              </a:ext>
            </a:extLst>
          </p:cNvPr>
          <p:cNvSpPr txBox="1"/>
          <p:nvPr/>
        </p:nvSpPr>
        <p:spPr>
          <a:xfrm>
            <a:off x="2219325" y="5007035"/>
            <a:ext cx="2619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1"/>
                </a:solidFill>
              </a:rPr>
              <a:t>has</a:t>
            </a:r>
            <a:r>
              <a:rPr lang="hr-HR" sz="2000" dirty="0">
                <a:solidFill>
                  <a:schemeClr val="accent1"/>
                </a:solidFill>
              </a:rPr>
              <a:t> put</a:t>
            </a:r>
          </a:p>
        </p:txBody>
      </p:sp>
    </p:spTree>
    <p:extLst>
      <p:ext uri="{BB962C8B-B14F-4D97-AF65-F5344CB8AC3E}">
        <p14:creationId xmlns:p14="http://schemas.microsoft.com/office/powerpoint/2010/main" val="89639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B797BC8-E757-48A2-A9C3-B232CA7A2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Your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turn</a:t>
            </a:r>
            <a:r>
              <a:rPr lang="hr-HR" sz="4000" dirty="0">
                <a:solidFill>
                  <a:schemeClr val="accent2"/>
                </a:solidFill>
              </a:rPr>
              <a:t>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26F4000-ED64-471E-9694-6FEC553ABE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>
                <a:solidFill>
                  <a:schemeClr val="accent2"/>
                </a:solidFill>
              </a:rPr>
              <a:t>have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>
                <a:solidFill>
                  <a:schemeClr val="accent2"/>
                </a:solidFill>
              </a:rPr>
              <a:t>done</a:t>
            </a:r>
            <a:r>
              <a:rPr lang="hr-HR" dirty="0"/>
              <a:t> </a:t>
            </a:r>
            <a:r>
              <a:rPr lang="hr-HR" u="sng" dirty="0" err="1"/>
              <a:t>today</a:t>
            </a:r>
            <a:r>
              <a:rPr lang="hr-HR" dirty="0"/>
              <a:t>?</a:t>
            </a:r>
          </a:p>
          <a:p>
            <a:pPr>
              <a:lnSpc>
                <a:spcPct val="150000"/>
              </a:lnSpc>
            </a:pPr>
            <a:r>
              <a:rPr lang="hr-HR" dirty="0"/>
              <a:t>How </a:t>
            </a:r>
            <a:r>
              <a:rPr lang="hr-HR" dirty="0" err="1"/>
              <a:t>many</a:t>
            </a:r>
            <a:r>
              <a:rPr lang="hr-HR" dirty="0"/>
              <a:t> </a:t>
            </a:r>
            <a:r>
              <a:rPr lang="hr-HR" dirty="0" err="1"/>
              <a:t>books</a:t>
            </a:r>
            <a:r>
              <a:rPr lang="hr-HR" dirty="0"/>
              <a:t> </a:t>
            </a:r>
            <a:r>
              <a:rPr lang="hr-HR" dirty="0" err="1">
                <a:solidFill>
                  <a:schemeClr val="accent2"/>
                </a:solidFill>
              </a:rPr>
              <a:t>have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>
                <a:solidFill>
                  <a:schemeClr val="accent2"/>
                </a:solidFill>
              </a:rPr>
              <a:t>read</a:t>
            </a:r>
            <a:r>
              <a:rPr lang="hr-HR" dirty="0"/>
              <a:t> </a:t>
            </a:r>
            <a:r>
              <a:rPr lang="hr-HR" u="sng" dirty="0" err="1"/>
              <a:t>this</a:t>
            </a:r>
            <a:r>
              <a:rPr lang="hr-HR" u="sng" dirty="0"/>
              <a:t> </a:t>
            </a:r>
            <a:r>
              <a:rPr lang="hr-HR" u="sng" dirty="0" err="1"/>
              <a:t>month</a:t>
            </a:r>
            <a:r>
              <a:rPr lang="hr-HR" dirty="0"/>
              <a:t>?</a:t>
            </a:r>
          </a:p>
          <a:p>
            <a:pPr>
              <a:lnSpc>
                <a:spcPct val="150000"/>
              </a:lnSpc>
            </a:pPr>
            <a:r>
              <a:rPr lang="hr-HR" dirty="0"/>
              <a:t>How </a:t>
            </a:r>
            <a:r>
              <a:rPr lang="hr-HR" dirty="0" err="1"/>
              <a:t>many</a:t>
            </a:r>
            <a:r>
              <a:rPr lang="hr-HR" dirty="0"/>
              <a:t> </a:t>
            </a:r>
            <a:r>
              <a:rPr lang="hr-HR" dirty="0" err="1"/>
              <a:t>times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have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>
                <a:solidFill>
                  <a:schemeClr val="accent2"/>
                </a:solidFill>
              </a:rPr>
              <a:t>forgotten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homework</a:t>
            </a:r>
            <a:r>
              <a:rPr lang="hr-HR" dirty="0"/>
              <a:t> </a:t>
            </a:r>
            <a:r>
              <a:rPr lang="hr-HR" u="sng" dirty="0" err="1"/>
              <a:t>this</a:t>
            </a:r>
            <a:r>
              <a:rPr lang="hr-HR" u="sng" dirty="0"/>
              <a:t> </a:t>
            </a:r>
            <a:r>
              <a:rPr lang="hr-HR" u="sng" dirty="0" err="1"/>
              <a:t>week</a:t>
            </a:r>
            <a:r>
              <a:rPr lang="hr-HR" dirty="0"/>
              <a:t>?</a:t>
            </a:r>
          </a:p>
          <a:p>
            <a:pPr>
              <a:lnSpc>
                <a:spcPct val="150000"/>
              </a:lnSpc>
            </a:pPr>
            <a:r>
              <a:rPr lang="hr-HR" dirty="0"/>
              <a:t>Who </a:t>
            </a:r>
            <a:r>
              <a:rPr lang="hr-HR" dirty="0" err="1">
                <a:solidFill>
                  <a:schemeClr val="accent2"/>
                </a:solidFill>
              </a:rPr>
              <a:t>have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>
                <a:solidFill>
                  <a:schemeClr val="accent2"/>
                </a:solidFill>
              </a:rPr>
              <a:t>met</a:t>
            </a:r>
            <a:r>
              <a:rPr lang="hr-HR" dirty="0"/>
              <a:t> </a:t>
            </a:r>
            <a:r>
              <a:rPr lang="hr-HR" u="sng" dirty="0" err="1"/>
              <a:t>this</a:t>
            </a:r>
            <a:r>
              <a:rPr lang="hr-HR" u="sng" dirty="0"/>
              <a:t> </a:t>
            </a:r>
            <a:r>
              <a:rPr lang="hr-HR" u="sng" dirty="0" err="1"/>
              <a:t>year</a:t>
            </a:r>
            <a:r>
              <a:rPr lang="hr-H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5754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32DF33D-3637-4051-8923-A827F9815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>
                <a:solidFill>
                  <a:schemeClr val="accent2"/>
                </a:solidFill>
              </a:rPr>
              <a:t>Make </a:t>
            </a:r>
            <a:r>
              <a:rPr lang="hr-HR" sz="4000" dirty="0" err="1">
                <a:solidFill>
                  <a:schemeClr val="accent2"/>
                </a:solidFill>
              </a:rPr>
              <a:t>sentences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in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your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notebook</a:t>
            </a:r>
            <a:r>
              <a:rPr lang="hr-HR" sz="4000" dirty="0">
                <a:solidFill>
                  <a:schemeClr val="accent2"/>
                </a:solidFill>
              </a:rPr>
              <a:t>:</a:t>
            </a: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99FDBB65-3840-4FEE-8F11-958C736F29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255" t="57278" r="50000" b="12258"/>
          <a:stretch/>
        </p:blipFill>
        <p:spPr>
          <a:xfrm>
            <a:off x="838200" y="2235199"/>
            <a:ext cx="8729568" cy="3860801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F992DAF-4218-4A67-8695-1ACD605AF69F}"/>
              </a:ext>
            </a:extLst>
          </p:cNvPr>
          <p:cNvSpPr txBox="1"/>
          <p:nvPr/>
        </p:nvSpPr>
        <p:spPr>
          <a:xfrm>
            <a:off x="1217294" y="2326639"/>
            <a:ext cx="430974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What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you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done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these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days</a:t>
            </a:r>
            <a:r>
              <a:rPr lang="hr-HR" sz="2000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24D7B105-D685-4779-B617-D79749BBA677}"/>
              </a:ext>
            </a:extLst>
          </p:cNvPr>
          <p:cNvSpPr txBox="1"/>
          <p:nvPr/>
        </p:nvSpPr>
        <p:spPr>
          <a:xfrm>
            <a:off x="2751454" y="2726749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1"/>
                </a:solidFill>
              </a:rPr>
              <a:t>I </a:t>
            </a:r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ridden</a:t>
            </a:r>
            <a:r>
              <a:rPr lang="hr-HR" sz="2000" dirty="0">
                <a:solidFill>
                  <a:schemeClr val="accent1"/>
                </a:solidFill>
              </a:rPr>
              <a:t> a bike.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01E23DB-0A71-41C6-98C0-1DD9A99A82EE}"/>
              </a:ext>
            </a:extLst>
          </p:cNvPr>
          <p:cNvSpPr txBox="1"/>
          <p:nvPr/>
        </p:nvSpPr>
        <p:spPr>
          <a:xfrm>
            <a:off x="2751454" y="3126859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1"/>
                </a:solidFill>
              </a:rPr>
              <a:t>I </a:t>
            </a:r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written</a:t>
            </a:r>
            <a:r>
              <a:rPr lang="hr-HR" sz="2000" dirty="0">
                <a:solidFill>
                  <a:schemeClr val="accent1"/>
                </a:solidFill>
              </a:rPr>
              <a:t> a test.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71F4D00-59D6-4B6E-9A65-A0CB7678988D}"/>
              </a:ext>
            </a:extLst>
          </p:cNvPr>
          <p:cNvSpPr txBox="1"/>
          <p:nvPr/>
        </p:nvSpPr>
        <p:spPr>
          <a:xfrm>
            <a:off x="3581511" y="3531087"/>
            <a:ext cx="3865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1"/>
                </a:solidFill>
              </a:rPr>
              <a:t>I </a:t>
            </a:r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played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computer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games</a:t>
            </a:r>
            <a:r>
              <a:rPr lang="hr-HR" sz="2000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11FE04E-DF4A-4C6C-AEC7-D6BC59DD7C6D}"/>
              </a:ext>
            </a:extLst>
          </p:cNvPr>
          <p:cNvSpPr txBox="1"/>
          <p:nvPr/>
        </p:nvSpPr>
        <p:spPr>
          <a:xfrm>
            <a:off x="2654711" y="3965544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1"/>
                </a:solidFill>
              </a:rPr>
              <a:t>I </a:t>
            </a:r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bought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bread</a:t>
            </a:r>
            <a:r>
              <a:rPr lang="hr-HR" sz="2000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B00D280-A1E4-41AB-9BB4-21300EF3EB0F}"/>
              </a:ext>
            </a:extLst>
          </p:cNvPr>
          <p:cNvSpPr txBox="1"/>
          <p:nvPr/>
        </p:nvSpPr>
        <p:spPr>
          <a:xfrm>
            <a:off x="3051400" y="4416582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1"/>
                </a:solidFill>
              </a:rPr>
              <a:t>I </a:t>
            </a:r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listened</a:t>
            </a:r>
            <a:r>
              <a:rPr lang="hr-HR" sz="2000" dirty="0">
                <a:solidFill>
                  <a:schemeClr val="accent1"/>
                </a:solidFill>
              </a:rPr>
              <a:t> to music.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6D7C42D-DB31-443C-9D4F-0AEF711D88F4}"/>
              </a:ext>
            </a:extLst>
          </p:cNvPr>
          <p:cNvSpPr txBox="1"/>
          <p:nvPr/>
        </p:nvSpPr>
        <p:spPr>
          <a:xfrm>
            <a:off x="3051399" y="4834713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1"/>
                </a:solidFill>
              </a:rPr>
              <a:t>I </a:t>
            </a:r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taken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photos</a:t>
            </a:r>
            <a:r>
              <a:rPr lang="hr-HR" sz="2000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6553F3B-F027-4CA0-A202-64B8238535B2}"/>
              </a:ext>
            </a:extLst>
          </p:cNvPr>
          <p:cNvSpPr txBox="1"/>
          <p:nvPr/>
        </p:nvSpPr>
        <p:spPr>
          <a:xfrm>
            <a:off x="3372166" y="5234823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1"/>
                </a:solidFill>
              </a:rPr>
              <a:t>I </a:t>
            </a:r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sent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text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messages</a:t>
            </a:r>
            <a:r>
              <a:rPr lang="hr-HR" sz="2000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40852141-D1F1-4F1F-907F-1E4F9946E142}"/>
              </a:ext>
            </a:extLst>
          </p:cNvPr>
          <p:cNvSpPr/>
          <p:nvPr/>
        </p:nvSpPr>
        <p:spPr>
          <a:xfrm>
            <a:off x="9504902" y="1288414"/>
            <a:ext cx="2419350" cy="10382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HOMEWORK</a:t>
            </a:r>
          </a:p>
          <a:p>
            <a:pPr algn="ctr"/>
            <a:r>
              <a:rPr lang="hr-HR" dirty="0"/>
              <a:t>Wb, </a:t>
            </a:r>
            <a:r>
              <a:rPr lang="hr-HR" dirty="0" err="1"/>
              <a:t>pg</a:t>
            </a:r>
            <a:r>
              <a:rPr lang="hr-HR" dirty="0"/>
              <a:t> 111 / C</a:t>
            </a:r>
          </a:p>
        </p:txBody>
      </p:sp>
    </p:spTree>
    <p:extLst>
      <p:ext uri="{BB962C8B-B14F-4D97-AF65-F5344CB8AC3E}">
        <p14:creationId xmlns:p14="http://schemas.microsoft.com/office/powerpoint/2010/main" val="382384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9A9910B-5822-4D7E-B660-AD8A1A838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HOMEWORK 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wb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111 / C</a:t>
            </a: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F2E5D707-2E2A-4B87-AB9C-8B3ADDEBE4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7404" t="22430" r="4038" b="15045"/>
          <a:stretch/>
        </p:blipFill>
        <p:spPr>
          <a:xfrm>
            <a:off x="5049520" y="926755"/>
            <a:ext cx="6502400" cy="5931245"/>
          </a:xfr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7E190BC-F07B-435E-8DAE-49DD795354AA}"/>
              </a:ext>
            </a:extLst>
          </p:cNvPr>
          <p:cNvSpPr txBox="1"/>
          <p:nvPr/>
        </p:nvSpPr>
        <p:spPr>
          <a:xfrm>
            <a:off x="6228081" y="1619568"/>
            <a:ext cx="500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you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packed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all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your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things</a:t>
            </a:r>
            <a:endParaRPr lang="hr-HR" sz="2000" dirty="0">
              <a:solidFill>
                <a:schemeClr val="accent1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E511748-81A9-4BEC-BE7F-AE2F8BDF3096}"/>
              </a:ext>
            </a:extLst>
          </p:cNvPr>
          <p:cNvSpPr txBox="1"/>
          <p:nvPr/>
        </p:nvSpPr>
        <p:spPr>
          <a:xfrm>
            <a:off x="6228081" y="2383501"/>
            <a:ext cx="500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you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said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gooodbye</a:t>
            </a:r>
            <a:r>
              <a:rPr lang="hr-HR" sz="2000" dirty="0">
                <a:solidFill>
                  <a:schemeClr val="accent1"/>
                </a:solidFill>
              </a:rPr>
              <a:t> to </a:t>
            </a:r>
            <a:r>
              <a:rPr lang="hr-HR" sz="2000" dirty="0" err="1">
                <a:solidFill>
                  <a:schemeClr val="accent1"/>
                </a:solidFill>
              </a:rPr>
              <a:t>aunt</a:t>
            </a:r>
            <a:r>
              <a:rPr lang="hr-HR" sz="2000" dirty="0">
                <a:solidFill>
                  <a:schemeClr val="accent1"/>
                </a:solidFill>
              </a:rPr>
              <a:t> Erica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A1E04C8-C9E3-4E4C-87EE-BF53CA460062}"/>
              </a:ext>
            </a:extLst>
          </p:cNvPr>
          <p:cNvSpPr txBox="1"/>
          <p:nvPr/>
        </p:nvSpPr>
        <p:spPr>
          <a:xfrm>
            <a:off x="6228081" y="3892377"/>
            <a:ext cx="500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Have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you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found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your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reading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glasses</a:t>
            </a:r>
            <a:endParaRPr lang="hr-HR" sz="2000" dirty="0">
              <a:solidFill>
                <a:schemeClr val="accent1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83E84D5-7E3C-4B26-BC8F-D19A24812238}"/>
              </a:ext>
            </a:extLst>
          </p:cNvPr>
          <p:cNvSpPr txBox="1"/>
          <p:nvPr/>
        </p:nvSpPr>
        <p:spPr>
          <a:xfrm>
            <a:off x="6228081" y="5175133"/>
            <a:ext cx="500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1"/>
                </a:solidFill>
              </a:rPr>
              <a:t>Did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you</a:t>
            </a:r>
            <a:r>
              <a:rPr lang="hr-HR" sz="2000" dirty="0">
                <a:solidFill>
                  <a:schemeClr val="accent1"/>
                </a:solidFill>
              </a:rPr>
              <a:t> put </a:t>
            </a:r>
            <a:r>
              <a:rPr lang="hr-HR" sz="2000" dirty="0" err="1">
                <a:solidFill>
                  <a:schemeClr val="accent1"/>
                </a:solidFill>
              </a:rPr>
              <a:t>him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in</a:t>
            </a:r>
            <a:r>
              <a:rPr lang="hr-HR" sz="2000" dirty="0">
                <a:solidFill>
                  <a:schemeClr val="accent1"/>
                </a:solidFill>
              </a:rPr>
              <a:t> </a:t>
            </a:r>
            <a:r>
              <a:rPr lang="hr-HR" sz="2000" dirty="0" err="1">
                <a:solidFill>
                  <a:schemeClr val="accent1"/>
                </a:solidFill>
              </a:rPr>
              <a:t>there</a:t>
            </a:r>
            <a:endParaRPr lang="hr-HR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42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FD3559E-6862-4931-AA27-EC1680C04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 GREEN – VOCABULARY</a:t>
            </a:r>
            <a:br>
              <a:rPr lang="hr-HR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600" dirty="0" err="1"/>
              <a:t>Look</a:t>
            </a:r>
            <a:r>
              <a:rPr lang="hr-HR" sz="3600" dirty="0"/>
              <a:t> at </a:t>
            </a:r>
            <a:r>
              <a:rPr lang="hr-HR" sz="3600" dirty="0" err="1"/>
              <a:t>the</a:t>
            </a:r>
            <a:r>
              <a:rPr lang="hr-HR" sz="3600" dirty="0"/>
              <a:t> </a:t>
            </a:r>
            <a:r>
              <a:rPr lang="hr-HR" sz="3600" dirty="0" err="1"/>
              <a:t>eco</a:t>
            </a:r>
            <a:r>
              <a:rPr lang="hr-HR" sz="3600" dirty="0"/>
              <a:t> </a:t>
            </a:r>
            <a:r>
              <a:rPr lang="hr-HR" sz="3600" dirty="0" err="1"/>
              <a:t>symbols</a:t>
            </a:r>
            <a:r>
              <a:rPr lang="hr-HR" sz="3600" dirty="0"/>
              <a:t> </a:t>
            </a:r>
            <a:r>
              <a:rPr lang="hr-HR" sz="3600" dirty="0" err="1"/>
              <a:t>and</a:t>
            </a:r>
            <a:r>
              <a:rPr lang="hr-HR" sz="3600" dirty="0"/>
              <a:t> </a:t>
            </a:r>
            <a:r>
              <a:rPr lang="hr-HR" sz="3600" dirty="0" err="1"/>
              <a:t>match</a:t>
            </a:r>
            <a:r>
              <a:rPr lang="hr-HR" sz="3600" dirty="0"/>
              <a:t> </a:t>
            </a:r>
            <a:r>
              <a:rPr lang="hr-HR" sz="3600" dirty="0" err="1"/>
              <a:t>sentences</a:t>
            </a:r>
            <a:r>
              <a:rPr lang="hr-HR" sz="3600" dirty="0"/>
              <a:t>:</a:t>
            </a:r>
          </a:p>
        </p:txBody>
      </p:sp>
      <p:pic>
        <p:nvPicPr>
          <p:cNvPr id="5" name="Rezervirano mjesto sadržaja 4" descr="Slika na kojoj se prikazuje crtež&#10;&#10;Opis je automatski generiran">
            <a:extLst>
              <a:ext uri="{FF2B5EF4-FFF2-40B4-BE49-F238E27FC236}">
                <a16:creationId xmlns:a16="http://schemas.microsoft.com/office/drawing/2014/main" id="{D3CE0DBE-4702-4B0D-AC0F-10B1C5874C9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5" t="4721" r="14854" b="7859"/>
          <a:stretch/>
        </p:blipFill>
        <p:spPr>
          <a:xfrm>
            <a:off x="698640" y="1825625"/>
            <a:ext cx="4580493" cy="4161034"/>
          </a:xfrm>
        </p:spPr>
      </p:pic>
      <p:pic>
        <p:nvPicPr>
          <p:cNvPr id="8" name="Rezervirano mjesto sadržaja 7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6799D195-8BDC-4F74-9466-1F4D58956CC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7" t="15659" r="22978" b="32707"/>
          <a:stretch/>
        </p:blipFill>
        <p:spPr>
          <a:xfrm>
            <a:off x="5279133" y="2038350"/>
            <a:ext cx="7165697" cy="3505199"/>
          </a:xfrm>
        </p:spPr>
      </p:pic>
      <p:cxnSp>
        <p:nvCxnSpPr>
          <p:cNvPr id="10" name="Ravni poveznik sa strelicom 9">
            <a:extLst>
              <a:ext uri="{FF2B5EF4-FFF2-40B4-BE49-F238E27FC236}">
                <a16:creationId xmlns:a16="http://schemas.microsoft.com/office/drawing/2014/main" id="{06AB8BBB-D82D-4E4C-B586-CCBD36FE8D62}"/>
              </a:ext>
            </a:extLst>
          </p:cNvPr>
          <p:cNvCxnSpPr/>
          <p:nvPr/>
        </p:nvCxnSpPr>
        <p:spPr>
          <a:xfrm>
            <a:off x="6912869" y="2371725"/>
            <a:ext cx="1802506" cy="1752600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" name="Ravni poveznik sa strelicom 10">
            <a:extLst>
              <a:ext uri="{FF2B5EF4-FFF2-40B4-BE49-F238E27FC236}">
                <a16:creationId xmlns:a16="http://schemas.microsoft.com/office/drawing/2014/main" id="{1F2CB736-B75E-4DDF-BBB1-4AAA67F57ABA}"/>
              </a:ext>
            </a:extLst>
          </p:cNvPr>
          <p:cNvCxnSpPr>
            <a:cxnSpLocks/>
          </p:cNvCxnSpPr>
          <p:nvPr/>
        </p:nvCxnSpPr>
        <p:spPr>
          <a:xfrm>
            <a:off x="7876343" y="2828925"/>
            <a:ext cx="839032" cy="333375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Ravni poveznik sa strelicom 12">
            <a:extLst>
              <a:ext uri="{FF2B5EF4-FFF2-40B4-BE49-F238E27FC236}">
                <a16:creationId xmlns:a16="http://schemas.microsoft.com/office/drawing/2014/main" id="{580C70A8-ABAC-4D9A-A510-B515A0684B6C}"/>
              </a:ext>
            </a:extLst>
          </p:cNvPr>
          <p:cNvCxnSpPr>
            <a:cxnSpLocks/>
          </p:cNvCxnSpPr>
          <p:nvPr/>
        </p:nvCxnSpPr>
        <p:spPr>
          <a:xfrm flipV="1">
            <a:off x="6555574" y="2762250"/>
            <a:ext cx="2159801" cy="400050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Ravni poveznik sa strelicom 14">
            <a:extLst>
              <a:ext uri="{FF2B5EF4-FFF2-40B4-BE49-F238E27FC236}">
                <a16:creationId xmlns:a16="http://schemas.microsoft.com/office/drawing/2014/main" id="{3AD8C651-D185-4E20-8634-B742D7C221F7}"/>
              </a:ext>
            </a:extLst>
          </p:cNvPr>
          <p:cNvCxnSpPr>
            <a:cxnSpLocks/>
          </p:cNvCxnSpPr>
          <p:nvPr/>
        </p:nvCxnSpPr>
        <p:spPr>
          <a:xfrm>
            <a:off x="6555574" y="3448050"/>
            <a:ext cx="2159801" cy="1023937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Ravni poveznik sa strelicom 16">
            <a:extLst>
              <a:ext uri="{FF2B5EF4-FFF2-40B4-BE49-F238E27FC236}">
                <a16:creationId xmlns:a16="http://schemas.microsoft.com/office/drawing/2014/main" id="{E7AB46BA-79BB-46F9-B56B-90AF7C67FE6F}"/>
              </a:ext>
            </a:extLst>
          </p:cNvPr>
          <p:cNvCxnSpPr>
            <a:cxnSpLocks/>
          </p:cNvCxnSpPr>
          <p:nvPr/>
        </p:nvCxnSpPr>
        <p:spPr>
          <a:xfrm>
            <a:off x="6555574" y="3838674"/>
            <a:ext cx="2159801" cy="1414462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Ravni poveznik sa strelicom 18">
            <a:extLst>
              <a:ext uri="{FF2B5EF4-FFF2-40B4-BE49-F238E27FC236}">
                <a16:creationId xmlns:a16="http://schemas.microsoft.com/office/drawing/2014/main" id="{FFDECE27-9D52-4E25-BEEE-5CBA30F83900}"/>
              </a:ext>
            </a:extLst>
          </p:cNvPr>
          <p:cNvCxnSpPr>
            <a:cxnSpLocks/>
          </p:cNvCxnSpPr>
          <p:nvPr/>
        </p:nvCxnSpPr>
        <p:spPr>
          <a:xfrm flipV="1">
            <a:off x="6702180" y="2471837"/>
            <a:ext cx="2013195" cy="1683543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Ravni poveznik sa strelicom 20">
            <a:extLst>
              <a:ext uri="{FF2B5EF4-FFF2-40B4-BE49-F238E27FC236}">
                <a16:creationId xmlns:a16="http://schemas.microsoft.com/office/drawing/2014/main" id="{0A6AB739-C9AE-44BF-AB77-64D34232160C}"/>
              </a:ext>
            </a:extLst>
          </p:cNvPr>
          <p:cNvCxnSpPr>
            <a:cxnSpLocks/>
          </p:cNvCxnSpPr>
          <p:nvPr/>
        </p:nvCxnSpPr>
        <p:spPr>
          <a:xfrm>
            <a:off x="6912869" y="4545906"/>
            <a:ext cx="1802506" cy="314175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Ravni poveznik sa strelicom 22">
            <a:extLst>
              <a:ext uri="{FF2B5EF4-FFF2-40B4-BE49-F238E27FC236}">
                <a16:creationId xmlns:a16="http://schemas.microsoft.com/office/drawing/2014/main" id="{586502A8-51EA-44F7-9559-72F188F2A12A}"/>
              </a:ext>
            </a:extLst>
          </p:cNvPr>
          <p:cNvCxnSpPr>
            <a:cxnSpLocks/>
          </p:cNvCxnSpPr>
          <p:nvPr/>
        </p:nvCxnSpPr>
        <p:spPr>
          <a:xfrm flipV="1">
            <a:off x="6734221" y="3486275"/>
            <a:ext cx="1981154" cy="1422770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5" name="Ravni poveznik sa strelicom 24">
            <a:extLst>
              <a:ext uri="{FF2B5EF4-FFF2-40B4-BE49-F238E27FC236}">
                <a16:creationId xmlns:a16="http://schemas.microsoft.com/office/drawing/2014/main" id="{924BA121-5DEF-418C-8501-9892FA605354}"/>
              </a:ext>
            </a:extLst>
          </p:cNvPr>
          <p:cNvCxnSpPr>
            <a:cxnSpLocks/>
          </p:cNvCxnSpPr>
          <p:nvPr/>
        </p:nvCxnSpPr>
        <p:spPr>
          <a:xfrm flipV="1">
            <a:off x="6702180" y="3830366"/>
            <a:ext cx="1981154" cy="1422770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67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4C5B13A1-3AAD-42EE-8E30-48FADFB0C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4303"/>
            <a:ext cx="10515600" cy="1325563"/>
          </a:xfrm>
        </p:spPr>
        <p:txBody>
          <a:bodyPr/>
          <a:lstStyle/>
          <a:p>
            <a:pPr algn="ctr"/>
            <a:r>
              <a:rPr lang="hr-HR" b="1" dirty="0">
                <a:solidFill>
                  <a:schemeClr val="accent2"/>
                </a:solidFill>
              </a:rPr>
              <a:t>THINK GLOBALLY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0EBC41F6-4791-43B6-88C1-B0081C306B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" name="Slika 6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FB733A77-9D76-4CDB-97BE-D16CB7877A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7" t="34583" r="5729" b="14097"/>
          <a:stretch/>
        </p:blipFill>
        <p:spPr>
          <a:xfrm>
            <a:off x="838200" y="1825625"/>
            <a:ext cx="9950310" cy="35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3225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244124-AF83-43D2-B9D2-C270513BF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b="1" dirty="0" err="1">
                <a:solidFill>
                  <a:schemeClr val="accent2"/>
                </a:solidFill>
              </a:rPr>
              <a:t>Vocabulary</a:t>
            </a:r>
            <a:r>
              <a:rPr lang="hr-HR" sz="4000" b="1" dirty="0">
                <a:solidFill>
                  <a:schemeClr val="accent2"/>
                </a:solidFill>
              </a:rPr>
              <a:t>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67CD593-3CF7-4025-B834-ECF0770CE0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SOLAR		PRODUCTS </a:t>
            </a:r>
            <a:r>
              <a:rPr lang="hr-HR" dirty="0">
                <a:sym typeface="Wingdings" panose="05000000000000000000" pitchFamily="2" charset="2"/>
              </a:rPr>
              <a:t> </a:t>
            </a:r>
            <a:r>
              <a:rPr lang="hr-HR" i="1" dirty="0">
                <a:sym typeface="Wingdings" panose="05000000000000000000" pitchFamily="2" charset="2"/>
              </a:rPr>
              <a:t>ekološki proizvodi</a:t>
            </a:r>
            <a:endParaRPr lang="hr-HR" dirty="0"/>
          </a:p>
          <a:p>
            <a:r>
              <a:rPr lang="hr-HR" dirty="0"/>
              <a:t>ORGANIC		BAGS </a:t>
            </a:r>
            <a:r>
              <a:rPr lang="hr-HR" dirty="0">
                <a:sym typeface="Wingdings" panose="05000000000000000000" pitchFamily="2" charset="2"/>
              </a:rPr>
              <a:t> </a:t>
            </a:r>
            <a:r>
              <a:rPr lang="hr-HR" i="1" dirty="0">
                <a:sym typeface="Wingdings" panose="05000000000000000000" pitchFamily="2" charset="2"/>
              </a:rPr>
              <a:t>platnene vrećice</a:t>
            </a:r>
            <a:endParaRPr lang="hr-HR" dirty="0"/>
          </a:p>
          <a:p>
            <a:r>
              <a:rPr lang="hr-HR" dirty="0"/>
              <a:t>CANVAS		BULBS </a:t>
            </a:r>
            <a:r>
              <a:rPr lang="hr-HR" dirty="0">
                <a:sym typeface="Wingdings" panose="05000000000000000000" pitchFamily="2" charset="2"/>
              </a:rPr>
              <a:t> </a:t>
            </a:r>
            <a:r>
              <a:rPr lang="hr-HR" i="1" dirty="0">
                <a:sym typeface="Wingdings" panose="05000000000000000000" pitchFamily="2" charset="2"/>
              </a:rPr>
              <a:t>žarulje</a:t>
            </a:r>
            <a:endParaRPr lang="hr-HR" dirty="0"/>
          </a:p>
          <a:p>
            <a:r>
              <a:rPr lang="hr-HR" dirty="0"/>
              <a:t>LIGHT		ENERGY </a:t>
            </a:r>
            <a:r>
              <a:rPr lang="hr-HR" dirty="0">
                <a:sym typeface="Wingdings" panose="05000000000000000000" pitchFamily="2" charset="2"/>
              </a:rPr>
              <a:t> </a:t>
            </a:r>
            <a:r>
              <a:rPr lang="hr-HR" i="1" dirty="0">
                <a:sym typeface="Wingdings" panose="05000000000000000000" pitchFamily="2" charset="2"/>
              </a:rPr>
              <a:t>sučeva energija</a:t>
            </a:r>
            <a:endParaRPr lang="hr-HR" dirty="0"/>
          </a:p>
          <a:p>
            <a:r>
              <a:rPr lang="hr-HR" dirty="0"/>
              <a:t>GLASS		FARMING </a:t>
            </a:r>
            <a:r>
              <a:rPr lang="hr-HR" dirty="0">
                <a:sym typeface="Wingdings" panose="05000000000000000000" pitchFamily="2" charset="2"/>
              </a:rPr>
              <a:t> </a:t>
            </a:r>
            <a:r>
              <a:rPr lang="hr-HR" i="1" dirty="0">
                <a:sym typeface="Wingdings" panose="05000000000000000000" pitchFamily="2" charset="2"/>
              </a:rPr>
              <a:t>prirodni uzgoj</a:t>
            </a:r>
            <a:endParaRPr lang="hr-HR" dirty="0"/>
          </a:p>
          <a:p>
            <a:r>
              <a:rPr lang="hr-HR" dirty="0"/>
              <a:t>ECO-FRIENDLY	AIR </a:t>
            </a:r>
            <a:r>
              <a:rPr lang="hr-HR" dirty="0">
                <a:sym typeface="Wingdings" panose="05000000000000000000" pitchFamily="2" charset="2"/>
              </a:rPr>
              <a:t> </a:t>
            </a:r>
            <a:r>
              <a:rPr lang="hr-HR" i="1" dirty="0">
                <a:sym typeface="Wingdings" panose="05000000000000000000" pitchFamily="2" charset="2"/>
              </a:rPr>
              <a:t>svjež zrak</a:t>
            </a:r>
            <a:endParaRPr lang="hr-HR" dirty="0"/>
          </a:p>
          <a:p>
            <a:r>
              <a:rPr lang="hr-HR" dirty="0"/>
              <a:t>JUMBLE		BOTTLES </a:t>
            </a:r>
            <a:r>
              <a:rPr lang="hr-HR" dirty="0">
                <a:sym typeface="Wingdings" panose="05000000000000000000" pitchFamily="2" charset="2"/>
              </a:rPr>
              <a:t> </a:t>
            </a:r>
            <a:r>
              <a:rPr lang="hr-HR" i="1" dirty="0">
                <a:sym typeface="Wingdings" panose="05000000000000000000" pitchFamily="2" charset="2"/>
              </a:rPr>
              <a:t>staklene boce</a:t>
            </a:r>
            <a:endParaRPr lang="hr-HR" dirty="0">
              <a:sym typeface="Wingdings" panose="05000000000000000000" pitchFamily="2" charset="2"/>
            </a:endParaRPr>
          </a:p>
          <a:p>
            <a:r>
              <a:rPr lang="hr-HR" dirty="0">
                <a:sym typeface="Wingdings" panose="05000000000000000000" pitchFamily="2" charset="2"/>
              </a:rPr>
              <a:t>FRESH		SALE  </a:t>
            </a:r>
            <a:r>
              <a:rPr lang="hr-HR" i="1" dirty="0">
                <a:sym typeface="Wingdings" panose="05000000000000000000" pitchFamily="2" charset="2"/>
              </a:rPr>
              <a:t>prodajni sajam</a:t>
            </a:r>
            <a:endParaRPr lang="hr-HR" dirty="0"/>
          </a:p>
        </p:txBody>
      </p:sp>
      <p:cxnSp>
        <p:nvCxnSpPr>
          <p:cNvPr id="4" name="Ravni poveznik sa strelicom 3">
            <a:extLst>
              <a:ext uri="{FF2B5EF4-FFF2-40B4-BE49-F238E27FC236}">
                <a16:creationId xmlns:a16="http://schemas.microsoft.com/office/drawing/2014/main" id="{442A44E7-7F6F-4670-85AB-90D1A925E435}"/>
              </a:ext>
            </a:extLst>
          </p:cNvPr>
          <p:cNvCxnSpPr>
            <a:cxnSpLocks/>
          </p:cNvCxnSpPr>
          <p:nvPr/>
        </p:nvCxnSpPr>
        <p:spPr>
          <a:xfrm>
            <a:off x="2268950" y="1991581"/>
            <a:ext cx="1285908" cy="1553003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Ravni poveznik sa strelicom 5">
            <a:extLst>
              <a:ext uri="{FF2B5EF4-FFF2-40B4-BE49-F238E27FC236}">
                <a16:creationId xmlns:a16="http://schemas.microsoft.com/office/drawing/2014/main" id="{B787D343-ECEC-4580-AE52-761A5410D0D4}"/>
              </a:ext>
            </a:extLst>
          </p:cNvPr>
          <p:cNvCxnSpPr>
            <a:cxnSpLocks/>
          </p:cNvCxnSpPr>
          <p:nvPr/>
        </p:nvCxnSpPr>
        <p:spPr>
          <a:xfrm>
            <a:off x="2532408" y="2575377"/>
            <a:ext cx="1215482" cy="1478673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" name="Ravni poveznik sa strelicom 7">
            <a:extLst>
              <a:ext uri="{FF2B5EF4-FFF2-40B4-BE49-F238E27FC236}">
                <a16:creationId xmlns:a16="http://schemas.microsoft.com/office/drawing/2014/main" id="{8FF32DE7-A971-4E8C-94C0-DE2B87812BDF}"/>
              </a:ext>
            </a:extLst>
          </p:cNvPr>
          <p:cNvCxnSpPr>
            <a:cxnSpLocks/>
          </p:cNvCxnSpPr>
          <p:nvPr/>
        </p:nvCxnSpPr>
        <p:spPr>
          <a:xfrm flipV="1">
            <a:off x="2432480" y="2604794"/>
            <a:ext cx="1040185" cy="472981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Ravni poveznik sa strelicom 9">
            <a:extLst>
              <a:ext uri="{FF2B5EF4-FFF2-40B4-BE49-F238E27FC236}">
                <a16:creationId xmlns:a16="http://schemas.microsoft.com/office/drawing/2014/main" id="{99729201-7E50-41DD-8C6C-6911943A5F58}"/>
              </a:ext>
            </a:extLst>
          </p:cNvPr>
          <p:cNvCxnSpPr>
            <a:cxnSpLocks/>
          </p:cNvCxnSpPr>
          <p:nvPr/>
        </p:nvCxnSpPr>
        <p:spPr>
          <a:xfrm flipV="1">
            <a:off x="2075918" y="3074689"/>
            <a:ext cx="1396747" cy="543421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Ravni poveznik sa strelicom 11">
            <a:extLst>
              <a:ext uri="{FF2B5EF4-FFF2-40B4-BE49-F238E27FC236}">
                <a16:creationId xmlns:a16="http://schemas.microsoft.com/office/drawing/2014/main" id="{AB1F7536-5A35-4433-BA5E-0B6D058AEED5}"/>
              </a:ext>
            </a:extLst>
          </p:cNvPr>
          <p:cNvCxnSpPr>
            <a:cxnSpLocks/>
          </p:cNvCxnSpPr>
          <p:nvPr/>
        </p:nvCxnSpPr>
        <p:spPr>
          <a:xfrm>
            <a:off x="2254198" y="4091092"/>
            <a:ext cx="1300660" cy="1025438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4" name="Ravni poveznik sa strelicom 13">
            <a:extLst>
              <a:ext uri="{FF2B5EF4-FFF2-40B4-BE49-F238E27FC236}">
                <a16:creationId xmlns:a16="http://schemas.microsoft.com/office/drawing/2014/main" id="{D81E294B-CD75-4AD4-91F3-F6F7308172DF}"/>
              </a:ext>
            </a:extLst>
          </p:cNvPr>
          <p:cNvCxnSpPr>
            <a:cxnSpLocks/>
          </p:cNvCxnSpPr>
          <p:nvPr/>
        </p:nvCxnSpPr>
        <p:spPr>
          <a:xfrm flipV="1">
            <a:off x="3300450" y="2168854"/>
            <a:ext cx="311294" cy="2434957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Ravni poveznik sa strelicom 15">
            <a:extLst>
              <a:ext uri="{FF2B5EF4-FFF2-40B4-BE49-F238E27FC236}">
                <a16:creationId xmlns:a16="http://schemas.microsoft.com/office/drawing/2014/main" id="{A55EBD74-F302-4CED-A94A-7061B801EC95}"/>
              </a:ext>
            </a:extLst>
          </p:cNvPr>
          <p:cNvCxnSpPr>
            <a:cxnSpLocks/>
          </p:cNvCxnSpPr>
          <p:nvPr/>
        </p:nvCxnSpPr>
        <p:spPr>
          <a:xfrm>
            <a:off x="2468807" y="5217024"/>
            <a:ext cx="1086051" cy="372488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Ravni poveznik sa strelicom 17">
            <a:extLst>
              <a:ext uri="{FF2B5EF4-FFF2-40B4-BE49-F238E27FC236}">
                <a16:creationId xmlns:a16="http://schemas.microsoft.com/office/drawing/2014/main" id="{D1EEBC8A-6A68-40DF-986B-DCFFFAC6F901}"/>
              </a:ext>
            </a:extLst>
          </p:cNvPr>
          <p:cNvCxnSpPr>
            <a:cxnSpLocks/>
          </p:cNvCxnSpPr>
          <p:nvPr/>
        </p:nvCxnSpPr>
        <p:spPr>
          <a:xfrm flipV="1">
            <a:off x="2197312" y="4637766"/>
            <a:ext cx="1357546" cy="993213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2" name="Slika 21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9F82F092-B27E-49B8-9493-4A247803C9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69" t="34583" r="5729" b="14097"/>
          <a:stretch/>
        </p:blipFill>
        <p:spPr>
          <a:xfrm>
            <a:off x="8001179" y="2331349"/>
            <a:ext cx="3987018" cy="3519486"/>
          </a:xfrm>
          <a:prstGeom prst="rect">
            <a:avLst/>
          </a:prstGeom>
        </p:spPr>
      </p:pic>
      <p:sp>
        <p:nvSpPr>
          <p:cNvPr id="23" name="Pravokutnik 22">
            <a:extLst>
              <a:ext uri="{FF2B5EF4-FFF2-40B4-BE49-F238E27FC236}">
                <a16:creationId xmlns:a16="http://schemas.microsoft.com/office/drawing/2014/main" id="{684803D2-9FB3-488E-B777-566D985A0B79}"/>
              </a:ext>
            </a:extLst>
          </p:cNvPr>
          <p:cNvSpPr/>
          <p:nvPr/>
        </p:nvSpPr>
        <p:spPr>
          <a:xfrm>
            <a:off x="5753100" y="1842726"/>
            <a:ext cx="2647950" cy="4886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" name="Pravokutnik 23">
            <a:extLst>
              <a:ext uri="{FF2B5EF4-FFF2-40B4-BE49-F238E27FC236}">
                <a16:creationId xmlns:a16="http://schemas.microsoft.com/office/drawing/2014/main" id="{D622DC8A-A3C4-427D-AA04-1B3CCD0CF9B5}"/>
              </a:ext>
            </a:extLst>
          </p:cNvPr>
          <p:cNvSpPr/>
          <p:nvPr/>
        </p:nvSpPr>
        <p:spPr>
          <a:xfrm>
            <a:off x="4886165" y="2348450"/>
            <a:ext cx="2647950" cy="4886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5" name="Pravokutnik 24">
            <a:extLst>
              <a:ext uri="{FF2B5EF4-FFF2-40B4-BE49-F238E27FC236}">
                <a16:creationId xmlns:a16="http://schemas.microsoft.com/office/drawing/2014/main" id="{60D1AB1E-B86F-4C3C-BC43-A3AE6846E112}"/>
              </a:ext>
            </a:extLst>
          </p:cNvPr>
          <p:cNvSpPr/>
          <p:nvPr/>
        </p:nvSpPr>
        <p:spPr>
          <a:xfrm>
            <a:off x="5022151" y="2826090"/>
            <a:ext cx="2647950" cy="4886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6" name="Pravokutnik 25">
            <a:extLst>
              <a:ext uri="{FF2B5EF4-FFF2-40B4-BE49-F238E27FC236}">
                <a16:creationId xmlns:a16="http://schemas.microsoft.com/office/drawing/2014/main" id="{EAFB9E00-1C32-43B9-BA49-2197DBACFA5D}"/>
              </a:ext>
            </a:extLst>
          </p:cNvPr>
          <p:cNvSpPr/>
          <p:nvPr/>
        </p:nvSpPr>
        <p:spPr>
          <a:xfrm>
            <a:off x="5271036" y="3331814"/>
            <a:ext cx="2647950" cy="4886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7" name="Pravokutnik 26">
            <a:extLst>
              <a:ext uri="{FF2B5EF4-FFF2-40B4-BE49-F238E27FC236}">
                <a16:creationId xmlns:a16="http://schemas.microsoft.com/office/drawing/2014/main" id="{58A32B4F-A75D-4B94-8C11-B40F5454A24A}"/>
              </a:ext>
            </a:extLst>
          </p:cNvPr>
          <p:cNvSpPr/>
          <p:nvPr/>
        </p:nvSpPr>
        <p:spPr>
          <a:xfrm>
            <a:off x="5569862" y="3846780"/>
            <a:ext cx="2100239" cy="4886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8" name="Pravokutnik 27">
            <a:extLst>
              <a:ext uri="{FF2B5EF4-FFF2-40B4-BE49-F238E27FC236}">
                <a16:creationId xmlns:a16="http://schemas.microsoft.com/office/drawing/2014/main" id="{B0A13D05-CC72-4620-AEF2-2B95BFE1175A}"/>
              </a:ext>
            </a:extLst>
          </p:cNvPr>
          <p:cNvSpPr/>
          <p:nvPr/>
        </p:nvSpPr>
        <p:spPr>
          <a:xfrm>
            <a:off x="4601110" y="4396678"/>
            <a:ext cx="2647950" cy="4886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9" name="Pravokutnik 28">
            <a:extLst>
              <a:ext uri="{FF2B5EF4-FFF2-40B4-BE49-F238E27FC236}">
                <a16:creationId xmlns:a16="http://schemas.microsoft.com/office/drawing/2014/main" id="{06955550-6350-4555-955D-6F569C0AAA8E}"/>
              </a:ext>
            </a:extLst>
          </p:cNvPr>
          <p:cNvSpPr/>
          <p:nvPr/>
        </p:nvSpPr>
        <p:spPr>
          <a:xfrm>
            <a:off x="5353229" y="4841127"/>
            <a:ext cx="2316872" cy="4886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0" name="Pravokutnik 29">
            <a:extLst>
              <a:ext uri="{FF2B5EF4-FFF2-40B4-BE49-F238E27FC236}">
                <a16:creationId xmlns:a16="http://schemas.microsoft.com/office/drawing/2014/main" id="{0C8EE4EF-1495-4B01-B817-80DAD0A2C3C8}"/>
              </a:ext>
            </a:extLst>
          </p:cNvPr>
          <p:cNvSpPr/>
          <p:nvPr/>
        </p:nvSpPr>
        <p:spPr>
          <a:xfrm>
            <a:off x="4772025" y="5477624"/>
            <a:ext cx="2647950" cy="48862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" name="Pravokutnik 20">
            <a:extLst>
              <a:ext uri="{FF2B5EF4-FFF2-40B4-BE49-F238E27FC236}">
                <a16:creationId xmlns:a16="http://schemas.microsoft.com/office/drawing/2014/main" id="{30F3AE52-3448-4C68-A6E8-28CC4DA96A14}"/>
              </a:ext>
            </a:extLst>
          </p:cNvPr>
          <p:cNvSpPr/>
          <p:nvPr/>
        </p:nvSpPr>
        <p:spPr>
          <a:xfrm>
            <a:off x="9504902" y="1288414"/>
            <a:ext cx="2419350" cy="10382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HOMEWORK</a:t>
            </a:r>
          </a:p>
          <a:p>
            <a:pPr algn="ctr"/>
            <a:r>
              <a:rPr lang="hr-HR" dirty="0"/>
              <a:t>Wb, </a:t>
            </a:r>
            <a:r>
              <a:rPr lang="hr-HR" dirty="0" err="1"/>
              <a:t>pg</a:t>
            </a:r>
            <a:r>
              <a:rPr lang="hr-HR" dirty="0"/>
              <a:t> 111 / E</a:t>
            </a:r>
          </a:p>
        </p:txBody>
      </p:sp>
    </p:spTree>
    <p:extLst>
      <p:ext uri="{BB962C8B-B14F-4D97-AF65-F5344CB8AC3E}">
        <p14:creationId xmlns:p14="http://schemas.microsoft.com/office/powerpoint/2010/main" val="229385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4C8BD78-26AE-4213-B567-42030C409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HOMEWORKK 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wb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111/ E</a:t>
            </a: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AE00D09D-F178-4A86-8FA2-513E9BC009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203" t="44904" r="10336" b="20072"/>
          <a:stretch/>
        </p:blipFill>
        <p:spPr>
          <a:xfrm>
            <a:off x="838200" y="1904999"/>
            <a:ext cx="7950200" cy="4416781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6AB3C6A-B054-455C-BF2D-6567626DFC05}"/>
              </a:ext>
            </a:extLst>
          </p:cNvPr>
          <p:cNvSpPr txBox="1"/>
          <p:nvPr/>
        </p:nvSpPr>
        <p:spPr>
          <a:xfrm>
            <a:off x="5260974" y="3228945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THE ENVIRONMENT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6E9D01CA-EC1D-422E-8C7A-F62141C1EA57}"/>
              </a:ext>
            </a:extLst>
          </p:cNvPr>
          <p:cNvSpPr txBox="1"/>
          <p:nvPr/>
        </p:nvSpPr>
        <p:spPr>
          <a:xfrm>
            <a:off x="2141854" y="3896101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ECOLOGY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78E7B57-EED2-48EB-A759-3362799D3ADA}"/>
              </a:ext>
            </a:extLst>
          </p:cNvPr>
          <p:cNvSpPr txBox="1"/>
          <p:nvPr/>
        </p:nvSpPr>
        <p:spPr>
          <a:xfrm>
            <a:off x="4474527" y="4241729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AN ECOLOGIST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F73FE6C-9129-43D9-A546-9FC6A131C9B8}"/>
              </a:ext>
            </a:extLst>
          </p:cNvPr>
          <p:cNvSpPr txBox="1"/>
          <p:nvPr/>
        </p:nvSpPr>
        <p:spPr>
          <a:xfrm>
            <a:off x="4346574" y="4575307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TO PROTECT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770A699-CE7A-4D9C-BAE4-2EA358EC94A6}"/>
              </a:ext>
            </a:extLst>
          </p:cNvPr>
          <p:cNvSpPr txBox="1"/>
          <p:nvPr/>
        </p:nvSpPr>
        <p:spPr>
          <a:xfrm>
            <a:off x="5384799" y="4920935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PESTICIDE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63BA375-4475-4933-BA0F-5C0B282EE8B4}"/>
              </a:ext>
            </a:extLst>
          </p:cNvPr>
          <p:cNvSpPr txBox="1"/>
          <p:nvPr/>
        </p:nvSpPr>
        <p:spPr>
          <a:xfrm>
            <a:off x="5625783" y="5275729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A LEAFLET</a:t>
            </a:r>
          </a:p>
        </p:txBody>
      </p:sp>
    </p:spTree>
    <p:extLst>
      <p:ext uri="{BB962C8B-B14F-4D97-AF65-F5344CB8AC3E}">
        <p14:creationId xmlns:p14="http://schemas.microsoft.com/office/powerpoint/2010/main" val="271637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6662A98-5908-4E59-91A6-954E8FA06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Life </a:t>
            </a:r>
            <a:r>
              <a:rPr lang="hr-HR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</a:t>
            </a:r>
            <a:r>
              <a:rPr lang="hr-HR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r-HR" dirty="0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err="1">
                <a:solidFill>
                  <a:srgbClr val="00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country</a:t>
            </a:r>
            <a:endParaRPr lang="hr-HR" dirty="0">
              <a:solidFill>
                <a:srgbClr val="C00000"/>
              </a:solidFill>
            </a:endParaRP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D93CE1E-A2B1-4DB7-A458-2C88120B8E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2800" dirty="0">
                <a:solidFill>
                  <a:schemeClr val="accent6"/>
                </a:solidFill>
              </a:rPr>
              <a:t>YES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FFE34F3-D350-4677-A5BA-B3F4E43CD64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peaceful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                           </a:t>
            </a:r>
          </a:p>
          <a:p>
            <a:pPr>
              <a:lnSpc>
                <a:spcPct val="150000"/>
              </a:lnSpc>
            </a:pP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fresh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air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                           </a:t>
            </a:r>
          </a:p>
          <a:p>
            <a:pPr>
              <a:lnSpc>
                <a:spcPct val="150000"/>
              </a:lnSpc>
            </a:pP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contact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with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nature                       </a:t>
            </a:r>
          </a:p>
          <a:p>
            <a:pPr>
              <a:lnSpc>
                <a:spcPct val="150000"/>
              </a:lnSpc>
            </a:pP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work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/ </a:t>
            </a: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ride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 bike</a:t>
            </a:r>
            <a:endParaRPr lang="hr-H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hr-H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hr-HR" dirty="0"/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C6AB20F9-AEA0-42C7-94D8-3DC654688B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2800" dirty="0">
                <a:solidFill>
                  <a:srgbClr val="C00000"/>
                </a:solidFill>
              </a:rPr>
              <a:t>NO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6385975-7F89-4555-946F-E61873D7C66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</a:t>
            </a: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shopping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facilities</a:t>
            </a:r>
            <a:endParaRPr lang="hr-H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</a:t>
            </a: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educational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facilities</a:t>
            </a:r>
            <a:endParaRPr lang="hr-HR" sz="24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enough</a:t>
            </a:r>
            <a:r>
              <a:rPr lang="hr-HR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sport </a:t>
            </a:r>
            <a:r>
              <a:rPr lang="hr-HR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facilities</a:t>
            </a:r>
            <a:endParaRPr lang="hr-H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hr-HR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835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8423BDA-62DB-4AA9-9652-31A4E3E80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WORKBOOK 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112 / F, G</a:t>
            </a: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4682FEEB-7E8C-4A0A-AF9A-D387E9D844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84" t="22130" r="59645" b="20290"/>
          <a:stretch/>
        </p:blipFill>
        <p:spPr>
          <a:xfrm>
            <a:off x="5581720" y="586032"/>
            <a:ext cx="6610280" cy="6139888"/>
          </a:xfr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C5FDA99C-C0A3-44C8-B57F-33F1D5FFDECA}"/>
              </a:ext>
            </a:extLst>
          </p:cNvPr>
          <p:cNvSpPr txBox="1"/>
          <p:nvPr/>
        </p:nvSpPr>
        <p:spPr>
          <a:xfrm>
            <a:off x="8886860" y="3904086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ORGANIC FARMING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FBC9F5CE-1B23-4E57-B50B-F46CCA6EE54C}"/>
              </a:ext>
            </a:extLst>
          </p:cNvPr>
          <p:cNvSpPr txBox="1"/>
          <p:nvPr/>
        </p:nvSpPr>
        <p:spPr>
          <a:xfrm>
            <a:off x="9152220" y="4204434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ECO-FRIENDLY PRODUCTS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76D7F4D-98C9-4F2F-B00E-EC7FE4128A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75" t="33185" r="58333" b="28149"/>
          <a:stretch/>
        </p:blipFill>
        <p:spPr>
          <a:xfrm>
            <a:off x="0" y="2775512"/>
            <a:ext cx="6319139" cy="3950408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E436D7CD-37A5-49B0-954C-AC28B1769496}"/>
              </a:ext>
            </a:extLst>
          </p:cNvPr>
          <p:cNvSpPr txBox="1"/>
          <p:nvPr/>
        </p:nvSpPr>
        <p:spPr>
          <a:xfrm>
            <a:off x="9050637" y="4550661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SOLAR ENERGY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97B3F9E-7A96-47FD-A594-431C39D03094}"/>
              </a:ext>
            </a:extLst>
          </p:cNvPr>
          <p:cNvSpPr txBox="1"/>
          <p:nvPr/>
        </p:nvSpPr>
        <p:spPr>
          <a:xfrm>
            <a:off x="9009979" y="4851823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CANVAS BAGS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0B54033-A093-440A-BE91-6F173AFFF2F8}"/>
              </a:ext>
            </a:extLst>
          </p:cNvPr>
          <p:cNvSpPr txBox="1"/>
          <p:nvPr/>
        </p:nvSpPr>
        <p:spPr>
          <a:xfrm>
            <a:off x="8369900" y="5210029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LIGHT BULBS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734272F-68A5-4D9F-B107-BF040CE3AED3}"/>
              </a:ext>
            </a:extLst>
          </p:cNvPr>
          <p:cNvSpPr txBox="1"/>
          <p:nvPr/>
        </p:nvSpPr>
        <p:spPr>
          <a:xfrm>
            <a:off x="8979517" y="5513010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JUMBLE SALE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E123D78-36FE-4868-932D-90C2D9E68B53}"/>
              </a:ext>
            </a:extLst>
          </p:cNvPr>
          <p:cNvSpPr txBox="1"/>
          <p:nvPr/>
        </p:nvSpPr>
        <p:spPr>
          <a:xfrm>
            <a:off x="8806780" y="5851039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GLASS BOTTLES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1F63941-9C2B-4698-9509-8C25B04EAB0B}"/>
              </a:ext>
            </a:extLst>
          </p:cNvPr>
          <p:cNvSpPr txBox="1"/>
          <p:nvPr/>
        </p:nvSpPr>
        <p:spPr>
          <a:xfrm>
            <a:off x="8491820" y="6189068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FRESH AIR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515439DD-4A99-477E-819E-6AD2B3367551}"/>
              </a:ext>
            </a:extLst>
          </p:cNvPr>
          <p:cNvSpPr txBox="1"/>
          <p:nvPr/>
        </p:nvSpPr>
        <p:spPr>
          <a:xfrm>
            <a:off x="1909486" y="3255866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2"/>
                </a:solidFill>
              </a:rPr>
              <a:t>light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bulbs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47A1022-4579-46B4-8C30-8A52A7E01D79}"/>
              </a:ext>
            </a:extLst>
          </p:cNvPr>
          <p:cNvSpPr txBox="1"/>
          <p:nvPr/>
        </p:nvSpPr>
        <p:spPr>
          <a:xfrm>
            <a:off x="2237193" y="3587320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2"/>
                </a:solidFill>
              </a:rPr>
              <a:t>fresh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air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C595DDD-26E9-494E-80D2-B57AD6E3DCA0}"/>
              </a:ext>
            </a:extLst>
          </p:cNvPr>
          <p:cNvSpPr txBox="1"/>
          <p:nvPr/>
        </p:nvSpPr>
        <p:spPr>
          <a:xfrm>
            <a:off x="1054914" y="3936275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2"/>
                </a:solidFill>
              </a:rPr>
              <a:t>glass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bottles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AD609436-674F-4FF6-802C-430E5A10AA28}"/>
              </a:ext>
            </a:extLst>
          </p:cNvPr>
          <p:cNvSpPr txBox="1"/>
          <p:nvPr/>
        </p:nvSpPr>
        <p:spPr>
          <a:xfrm>
            <a:off x="1854687" y="4647830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2"/>
                </a:solidFill>
              </a:rPr>
              <a:t>jumble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sales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7983EB57-6932-48A0-9CA5-8F16E86428CF}"/>
              </a:ext>
            </a:extLst>
          </p:cNvPr>
          <p:cNvSpPr txBox="1"/>
          <p:nvPr/>
        </p:nvSpPr>
        <p:spPr>
          <a:xfrm>
            <a:off x="1469953" y="4997032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solar </a:t>
            </a:r>
            <a:r>
              <a:rPr lang="hr-HR" sz="2000" dirty="0" err="1">
                <a:solidFill>
                  <a:schemeClr val="accent2"/>
                </a:solidFill>
              </a:rPr>
              <a:t>energy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F7C3CFEB-F710-4718-8F27-7BAB7601C360}"/>
              </a:ext>
            </a:extLst>
          </p:cNvPr>
          <p:cNvSpPr txBox="1"/>
          <p:nvPr/>
        </p:nvSpPr>
        <p:spPr>
          <a:xfrm>
            <a:off x="1338569" y="5338049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2"/>
                </a:solidFill>
              </a:rPr>
              <a:t>canvas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bags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E0CC8B16-0FAA-4326-A8B4-D0ED520EA395}"/>
              </a:ext>
            </a:extLst>
          </p:cNvPr>
          <p:cNvSpPr txBox="1"/>
          <p:nvPr/>
        </p:nvSpPr>
        <p:spPr>
          <a:xfrm>
            <a:off x="3443110" y="4255905"/>
            <a:ext cx="3242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2"/>
                </a:solidFill>
              </a:rPr>
              <a:t>eco-friendly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products</a:t>
            </a:r>
            <a:endParaRPr lang="hr-HR" sz="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07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6B61441-F3E9-41E3-A929-2C31FE800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WORK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6D7737E-7AD9-4B07-8C91-812EEF3C76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BOOK, </a:t>
            </a:r>
            <a:r>
              <a:rPr lang="en-US" u="sng" dirty="0" err="1"/>
              <a:t>pg</a:t>
            </a:r>
            <a:r>
              <a:rPr lang="en-US" u="sng" dirty="0"/>
              <a:t> 112 </a:t>
            </a:r>
            <a:r>
              <a:rPr lang="hr-HR" u="sng" dirty="0"/>
              <a:t>/ B,C</a:t>
            </a:r>
            <a:endParaRPr lang="en-US" u="sng" dirty="0"/>
          </a:p>
          <a:p>
            <a:pPr lvl="1"/>
            <a:r>
              <a:rPr lang="en-US" dirty="0"/>
              <a:t>Read the list of tips on how to create an eco-friendly home.</a:t>
            </a:r>
          </a:p>
          <a:p>
            <a:pPr lvl="1"/>
            <a:r>
              <a:rPr lang="en-US" dirty="0"/>
              <a:t>Sort out the tips in 4 groups: </a:t>
            </a:r>
          </a:p>
          <a:p>
            <a:pPr marL="1371600" lvl="2" indent="-457200">
              <a:buAutoNum type="arabicPeriod"/>
            </a:pPr>
            <a:r>
              <a:rPr lang="en-US" dirty="0">
                <a:solidFill>
                  <a:schemeClr val="accent6"/>
                </a:solidFill>
              </a:rPr>
              <a:t>HELP SAVE WATER</a:t>
            </a:r>
          </a:p>
          <a:p>
            <a:pPr marL="1371600" lvl="2" indent="-457200">
              <a:buAutoNum type="arabicPeriod"/>
            </a:pPr>
            <a:r>
              <a:rPr lang="en-US" dirty="0">
                <a:solidFill>
                  <a:schemeClr val="accent6"/>
                </a:solidFill>
              </a:rPr>
              <a:t>HELP SAVE ENERGY</a:t>
            </a:r>
          </a:p>
          <a:p>
            <a:pPr marL="1371600" lvl="2" indent="-457200">
              <a:buAutoNum type="arabicPeriod"/>
            </a:pPr>
            <a:r>
              <a:rPr lang="en-US" dirty="0">
                <a:solidFill>
                  <a:schemeClr val="accent6"/>
                </a:solidFill>
              </a:rPr>
              <a:t>HELP KEEP THE AIR CLEAN</a:t>
            </a:r>
          </a:p>
          <a:p>
            <a:pPr marL="1371600" lvl="2" indent="-457200">
              <a:buAutoNum type="arabicPeriod"/>
            </a:pPr>
            <a:r>
              <a:rPr lang="en-US" dirty="0">
                <a:solidFill>
                  <a:schemeClr val="accent6"/>
                </a:solidFill>
              </a:rPr>
              <a:t>HELP PROTECT THE LANDSCAPE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Pick one group and make a poster. </a:t>
            </a:r>
          </a:p>
          <a:p>
            <a:pPr lvl="1"/>
            <a:r>
              <a:rPr lang="en-US" dirty="0"/>
              <a:t>Add your poster and press </a:t>
            </a:r>
            <a:r>
              <a:rPr lang="en-US" i="1" dirty="0"/>
              <a:t>turn in.</a:t>
            </a:r>
            <a:endParaRPr lang="en-US" dirty="0"/>
          </a:p>
          <a:p>
            <a:pPr marL="1371600" lvl="2" indent="-457200">
              <a:buAutoNum type="arabicPeriod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50345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zervirano mjesto sadržaja 4" descr="Slika na kojoj se prikazuje soba&#10;&#10;Opis je automatski generiran">
            <a:extLst>
              <a:ext uri="{FF2B5EF4-FFF2-40B4-BE49-F238E27FC236}">
                <a16:creationId xmlns:a16="http://schemas.microsoft.com/office/drawing/2014/main" id="{7DB43A22-0A9B-4C1E-B4CB-D0E0909B9F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9" t="1707" r="7052" b="7231"/>
          <a:stretch/>
        </p:blipFill>
        <p:spPr>
          <a:xfrm>
            <a:off x="3502649" y="1288217"/>
            <a:ext cx="8260726" cy="5204658"/>
          </a:xfrm>
          <a:prstGeom prst="rect">
            <a:avLst/>
          </a:prstGeom>
        </p:spPr>
      </p:pic>
      <p:sp>
        <p:nvSpPr>
          <p:cNvPr id="8" name="Rezervirano mjesto sadržaja 7">
            <a:extLst>
              <a:ext uri="{FF2B5EF4-FFF2-40B4-BE49-F238E27FC236}">
                <a16:creationId xmlns:a16="http://schemas.microsoft.com/office/drawing/2014/main" id="{49664826-4013-48AF-975E-B902DE5242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Who is in the picture?</a:t>
            </a: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What are they doing?</a:t>
            </a: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What do </a:t>
            </a:r>
            <a:r>
              <a:rPr lang="en-US" sz="2800" dirty="0" err="1"/>
              <a:t>yo</a:t>
            </a:r>
            <a:r>
              <a:rPr lang="hr-HR" sz="2800" dirty="0"/>
              <a:t>u</a:t>
            </a:r>
            <a:r>
              <a:rPr lang="en-US" sz="2800" dirty="0"/>
              <a:t> think </a:t>
            </a:r>
            <a:endParaRPr lang="hr-HR" sz="2800" dirty="0"/>
          </a:p>
          <a:p>
            <a:pPr marL="0" indent="0">
              <a:buNone/>
            </a:pPr>
            <a:r>
              <a:rPr lang="en-US" sz="2800" dirty="0"/>
              <a:t>they are talking about</a:t>
            </a:r>
            <a:r>
              <a:rPr lang="hr-HR" sz="2800" dirty="0"/>
              <a:t>?</a:t>
            </a:r>
            <a:endParaRPr lang="hr-HR" dirty="0"/>
          </a:p>
        </p:txBody>
      </p:sp>
      <p:sp>
        <p:nvSpPr>
          <p:cNvPr id="7" name="Naslov 6">
            <a:extLst>
              <a:ext uri="{FF2B5EF4-FFF2-40B4-BE49-F238E27FC236}">
                <a16:creationId xmlns:a16="http://schemas.microsoft.com/office/drawing/2014/main" id="{10D57E5E-FD10-4C0D-AEEF-E04EF3277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075"/>
            <a:ext cx="10515600" cy="1325563"/>
          </a:xfrm>
        </p:spPr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Listening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book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108</a:t>
            </a:r>
          </a:p>
        </p:txBody>
      </p:sp>
    </p:spTree>
    <p:extLst>
      <p:ext uri="{BB962C8B-B14F-4D97-AF65-F5344CB8AC3E}">
        <p14:creationId xmlns:p14="http://schemas.microsoft.com/office/powerpoint/2010/main" val="107085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8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660CB5CE-7DF2-46A3-8F36-458F1287A2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9" t="26978" r="5345" b="36885"/>
          <a:stretch/>
        </p:blipFill>
        <p:spPr>
          <a:xfrm>
            <a:off x="764218" y="2311399"/>
            <a:ext cx="11427782" cy="2733675"/>
          </a:xfrm>
          <a:prstGeom prst="rect">
            <a:avLst/>
          </a:prstGeom>
        </p:spPr>
      </p:pic>
      <p:pic>
        <p:nvPicPr>
          <p:cNvPr id="7" name="Slika 6" descr="Slika na kojoj se prikazuje stablo, cvijet&#10;&#10;Opis je automatski generiran">
            <a:extLst>
              <a:ext uri="{FF2B5EF4-FFF2-40B4-BE49-F238E27FC236}">
                <a16:creationId xmlns:a16="http://schemas.microsoft.com/office/drawing/2014/main" id="{D70E4716-AB61-4539-91B1-7A220D1FE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406775" y="2800349"/>
            <a:ext cx="631706" cy="722983"/>
          </a:xfrm>
          <a:prstGeom prst="rect">
            <a:avLst/>
          </a:prstGeom>
        </p:spPr>
      </p:pic>
      <p:pic>
        <p:nvPicPr>
          <p:cNvPr id="8" name="Slika 7" descr="Slika na kojoj se prikazuje stablo, cvijet&#10;&#10;Opis je automatski generiran">
            <a:extLst>
              <a:ext uri="{FF2B5EF4-FFF2-40B4-BE49-F238E27FC236}">
                <a16:creationId xmlns:a16="http://schemas.microsoft.com/office/drawing/2014/main" id="{7445B520-FE67-4D72-8B8D-CE3378C8B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130675" y="3161840"/>
            <a:ext cx="631706" cy="722983"/>
          </a:xfrm>
          <a:prstGeom prst="rect">
            <a:avLst/>
          </a:prstGeom>
        </p:spPr>
      </p:pic>
      <p:pic>
        <p:nvPicPr>
          <p:cNvPr id="9" name="Slika 8" descr="Slika na kojoj se prikazuje stablo, cvijet&#10;&#10;Opis je automatski generiran">
            <a:extLst>
              <a:ext uri="{FF2B5EF4-FFF2-40B4-BE49-F238E27FC236}">
                <a16:creationId xmlns:a16="http://schemas.microsoft.com/office/drawing/2014/main" id="{43D7EAE2-7291-4592-820B-A92AA31CEC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722628" y="4144042"/>
            <a:ext cx="631706" cy="722983"/>
          </a:xfrm>
          <a:prstGeom prst="rect">
            <a:avLst/>
          </a:prstGeom>
        </p:spPr>
      </p:pic>
      <p:pic>
        <p:nvPicPr>
          <p:cNvPr id="10" name="Slika 9" descr="Slika na kojoj se prikazuje stablo, cvijet&#10;&#10;Opis je automatski generiran">
            <a:extLst>
              <a:ext uri="{FF2B5EF4-FFF2-40B4-BE49-F238E27FC236}">
                <a16:creationId xmlns:a16="http://schemas.microsoft.com/office/drawing/2014/main" id="{54FEA89E-9518-4B4B-8632-0ABFF2F70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199628" y="3662694"/>
            <a:ext cx="631706" cy="722983"/>
          </a:xfrm>
          <a:prstGeom prst="rect">
            <a:avLst/>
          </a:prstGeom>
        </p:spPr>
      </p:pic>
      <p:pic>
        <p:nvPicPr>
          <p:cNvPr id="11" name="Slika 10" descr="Slika na kojoj se prikazuje stablo, cvijet&#10;&#10;Opis je automatski generiran">
            <a:extLst>
              <a:ext uri="{FF2B5EF4-FFF2-40B4-BE49-F238E27FC236}">
                <a16:creationId xmlns:a16="http://schemas.microsoft.com/office/drawing/2014/main" id="{B6B42D42-26BE-4E34-9085-45AD7A21C0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199628" y="4144042"/>
            <a:ext cx="631706" cy="722983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5B77D065-9C3D-4DC4-86EA-987380AC0897}"/>
              </a:ext>
            </a:extLst>
          </p:cNvPr>
          <p:cNvSpPr txBox="1"/>
          <p:nvPr/>
        </p:nvSpPr>
        <p:spPr>
          <a:xfrm>
            <a:off x="1409581" y="5591313"/>
            <a:ext cx="670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Ellen </a:t>
            </a:r>
            <a:r>
              <a:rPr lang="hr-HR" sz="2000" b="1" dirty="0" err="1"/>
              <a:t>said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Erica </a:t>
            </a:r>
            <a:r>
              <a:rPr lang="hr-HR" sz="2000" b="1" dirty="0">
                <a:solidFill>
                  <a:schemeClr val="accent6"/>
                </a:solidFill>
              </a:rPr>
              <a:t>WENT GREEN</a:t>
            </a:r>
            <a:r>
              <a:rPr lang="hr-HR" sz="2000" b="1" dirty="0"/>
              <a:t>.</a:t>
            </a:r>
          </a:p>
          <a:p>
            <a:r>
              <a:rPr lang="hr-HR" sz="2000" b="1" dirty="0"/>
              <a:t> – </a:t>
            </a: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 </a:t>
            </a:r>
            <a:r>
              <a:rPr lang="hr-HR" sz="2000" b="1" dirty="0" err="1"/>
              <a:t>means</a:t>
            </a:r>
            <a:r>
              <a:rPr lang="hr-HR" sz="2000" b="1" dirty="0"/>
              <a:t>?</a:t>
            </a:r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14BECEE9-6CD8-4D91-BB3C-7D1F772AB65A}"/>
              </a:ext>
            </a:extLst>
          </p:cNvPr>
          <p:cNvSpPr/>
          <p:nvPr/>
        </p:nvSpPr>
        <p:spPr>
          <a:xfrm rot="682180">
            <a:off x="5716960" y="3416665"/>
            <a:ext cx="3191567" cy="303853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b="1" dirty="0"/>
              <a:t>GO GREEN</a:t>
            </a:r>
          </a:p>
          <a:p>
            <a:pPr algn="ctr"/>
            <a:endParaRPr lang="hr-HR" dirty="0"/>
          </a:p>
          <a:p>
            <a:pPr algn="ctr"/>
            <a:r>
              <a:rPr lang="hr-HR" dirty="0"/>
              <a:t>t</a:t>
            </a:r>
            <a:r>
              <a:rPr lang="en-US" dirty="0"/>
              <a:t>o </a:t>
            </a:r>
            <a:r>
              <a:rPr lang="hr-HR" dirty="0"/>
              <a:t>live</a:t>
            </a:r>
            <a:r>
              <a:rPr lang="en-US" dirty="0"/>
              <a:t> an environmentally friendly lifestyle by recycling, buying local, reusing</a:t>
            </a:r>
            <a:r>
              <a:rPr lang="hr-HR" dirty="0"/>
              <a:t>, </a:t>
            </a:r>
            <a:r>
              <a:rPr lang="en-US" dirty="0"/>
              <a:t>plant your own garden…</a:t>
            </a:r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463B1B2A-1F84-4A39-B719-C5EA97E59028}"/>
              </a:ext>
            </a:extLst>
          </p:cNvPr>
          <p:cNvSpPr/>
          <p:nvPr/>
        </p:nvSpPr>
        <p:spPr>
          <a:xfrm rot="682180">
            <a:off x="8600606" y="1967005"/>
            <a:ext cx="2517178" cy="31126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 GREEN</a:t>
            </a:r>
          </a:p>
          <a:p>
            <a:pPr algn="ctr"/>
            <a:endParaRPr lang="hr-HR" dirty="0"/>
          </a:p>
          <a:p>
            <a:pPr algn="ctr"/>
            <a:r>
              <a:rPr lang="en-US" dirty="0"/>
              <a:t>Think about yourself – </a:t>
            </a:r>
            <a:r>
              <a:rPr lang="en-US" u="sng" dirty="0">
                <a:solidFill>
                  <a:schemeClr val="accent6"/>
                </a:solidFill>
              </a:rPr>
              <a:t>what do you do that is environmentally friendly?</a:t>
            </a:r>
          </a:p>
        </p:txBody>
      </p:sp>
      <p:sp>
        <p:nvSpPr>
          <p:cNvPr id="16" name="Rezervirano mjesto sadržaja 15">
            <a:extLst>
              <a:ext uri="{FF2B5EF4-FFF2-40B4-BE49-F238E27FC236}">
                <a16:creationId xmlns:a16="http://schemas.microsoft.com/office/drawing/2014/main" id="{44D9E6B9-540E-47F9-9E4E-2890E4F9F7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9610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7FA9C69-33C3-464F-8D38-53E8C8945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>
                <a:solidFill>
                  <a:schemeClr val="accent1"/>
                </a:solidFill>
              </a:rPr>
              <a:t>YOU CAN SAVE THE PLANET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5BCBAFC-A2F6-4A14-B66D-F7A0479166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err="1"/>
              <a:t>Look</a:t>
            </a:r>
            <a:r>
              <a:rPr lang="hr-HR" dirty="0"/>
              <a:t> at </a:t>
            </a:r>
            <a:r>
              <a:rPr lang="hr-HR" dirty="0" err="1"/>
              <a:t>the</a:t>
            </a:r>
            <a:r>
              <a:rPr lang="hr-HR" dirty="0"/>
              <a:t> title, </a:t>
            </a:r>
            <a:r>
              <a:rPr lang="hr-HR" dirty="0" err="1"/>
              <a:t>write</a:t>
            </a:r>
            <a:r>
              <a:rPr lang="hr-HR" dirty="0"/>
              <a:t> </a:t>
            </a:r>
            <a:r>
              <a:rPr lang="hr-HR" dirty="0" err="1"/>
              <a:t>down</a:t>
            </a:r>
            <a:r>
              <a:rPr lang="hr-HR" dirty="0"/>
              <a:t> at </a:t>
            </a:r>
            <a:r>
              <a:rPr lang="hr-HR" dirty="0" err="1"/>
              <a:t>least</a:t>
            </a:r>
            <a:r>
              <a:rPr lang="hr-HR" dirty="0"/>
              <a:t> </a:t>
            </a:r>
            <a:r>
              <a:rPr lang="hr-HR" dirty="0" err="1"/>
              <a:t>two</a:t>
            </a:r>
            <a:r>
              <a:rPr lang="hr-HR" dirty="0"/>
              <a:t> </a:t>
            </a:r>
            <a:r>
              <a:rPr lang="hr-HR" dirty="0" err="1"/>
              <a:t>things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do to </a:t>
            </a:r>
            <a:r>
              <a:rPr lang="hr-HR" dirty="0" err="1"/>
              <a:t>save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planet:</a:t>
            </a:r>
          </a:p>
        </p:txBody>
      </p:sp>
      <p:pic>
        <p:nvPicPr>
          <p:cNvPr id="4" name="Rezervirano mjesto sadržaja 4">
            <a:extLst>
              <a:ext uri="{FF2B5EF4-FFF2-40B4-BE49-F238E27FC236}">
                <a16:creationId xmlns:a16="http://schemas.microsoft.com/office/drawing/2014/main" id="{117DBECA-5220-4B61-ADBD-7B1FEF0FD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107418" y="2799556"/>
            <a:ext cx="3685947" cy="369331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A12217F-FCDC-479E-BCAD-A72E005110A3}"/>
              </a:ext>
            </a:extLst>
          </p:cNvPr>
          <p:cNvSpPr txBox="1"/>
          <p:nvPr/>
        </p:nvSpPr>
        <p:spPr>
          <a:xfrm>
            <a:off x="6561902" y="3216115"/>
            <a:ext cx="479189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u="sng" dirty="0"/>
              <a:t>WERE THESE IDEAS ON YOUR MIND</a:t>
            </a:r>
            <a:r>
              <a:rPr lang="hr-HR" dirty="0"/>
              <a:t>:</a:t>
            </a:r>
          </a:p>
          <a:p>
            <a:endParaRPr lang="hr-HR" dirty="0"/>
          </a:p>
          <a:p>
            <a:pPr marL="285750" indent="-285750">
              <a:buFontTx/>
              <a:buChar char="-"/>
            </a:pPr>
            <a:r>
              <a:rPr lang="en-GB" sz="2000" b="1" dirty="0">
                <a:solidFill>
                  <a:schemeClr val="accent1"/>
                </a:solidFill>
              </a:rPr>
              <a:t>recycle</a:t>
            </a:r>
          </a:p>
          <a:p>
            <a:pPr marL="285750" indent="-285750">
              <a:buFontTx/>
              <a:buChar char="-"/>
            </a:pPr>
            <a:r>
              <a:rPr lang="en-GB" sz="2000" b="1" dirty="0">
                <a:solidFill>
                  <a:schemeClr val="accent1"/>
                </a:solidFill>
              </a:rPr>
              <a:t>walk or ride a bike</a:t>
            </a:r>
          </a:p>
          <a:p>
            <a:pPr marL="285750" indent="-285750">
              <a:buFontTx/>
              <a:buChar char="-"/>
            </a:pPr>
            <a:r>
              <a:rPr lang="en-GB" sz="2000" b="1" dirty="0">
                <a:solidFill>
                  <a:schemeClr val="accent1"/>
                </a:solidFill>
              </a:rPr>
              <a:t>save water</a:t>
            </a:r>
          </a:p>
          <a:p>
            <a:pPr marL="285750" indent="-285750">
              <a:buFontTx/>
              <a:buChar char="-"/>
            </a:pPr>
            <a:r>
              <a:rPr lang="en-GB" sz="2000" b="1" dirty="0">
                <a:solidFill>
                  <a:schemeClr val="accent1"/>
                </a:solidFill>
              </a:rPr>
              <a:t>save electricity</a:t>
            </a:r>
          </a:p>
          <a:p>
            <a:pPr marL="285750" indent="-285750">
              <a:buFontTx/>
              <a:buChar char="-"/>
            </a:pPr>
            <a:r>
              <a:rPr lang="en-GB" sz="2000" b="1" dirty="0">
                <a:solidFill>
                  <a:schemeClr val="accent1"/>
                </a:solidFill>
              </a:rPr>
              <a:t>plant trees</a:t>
            </a:r>
          </a:p>
          <a:p>
            <a:pPr marL="285750" indent="-285750">
              <a:buFontTx/>
              <a:buChar char="-"/>
            </a:pPr>
            <a:r>
              <a:rPr lang="en-GB" sz="2000" b="1" dirty="0" err="1">
                <a:solidFill>
                  <a:schemeClr val="accent1"/>
                </a:solidFill>
              </a:rPr>
              <a:t>sep</a:t>
            </a:r>
            <a:r>
              <a:rPr lang="hr-HR" sz="2000" b="1" dirty="0">
                <a:solidFill>
                  <a:schemeClr val="accent1"/>
                </a:solidFill>
              </a:rPr>
              <a:t>a</a:t>
            </a:r>
            <a:r>
              <a:rPr lang="en-GB" sz="2000" b="1" dirty="0">
                <a:solidFill>
                  <a:schemeClr val="accent1"/>
                </a:solidFill>
              </a:rPr>
              <a:t>rate waste</a:t>
            </a:r>
          </a:p>
          <a:p>
            <a:pPr marL="285750" indent="-285750">
              <a:buFontTx/>
              <a:buChar char="-"/>
            </a:pPr>
            <a:r>
              <a:rPr lang="en-GB" sz="2000" b="1" dirty="0">
                <a:solidFill>
                  <a:schemeClr val="accent1"/>
                </a:solidFill>
              </a:rPr>
              <a:t>buy eco friendly products</a:t>
            </a:r>
          </a:p>
          <a:p>
            <a:endParaRPr lang="hr-HR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60F6639B-B4EC-4236-A67E-DA9B81A17E50}"/>
              </a:ext>
            </a:extLst>
          </p:cNvPr>
          <p:cNvSpPr/>
          <p:nvPr/>
        </p:nvSpPr>
        <p:spPr>
          <a:xfrm>
            <a:off x="609600" y="5243363"/>
            <a:ext cx="2419350" cy="10382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HOMEWORK</a:t>
            </a:r>
          </a:p>
          <a:p>
            <a:pPr algn="ctr"/>
            <a:r>
              <a:rPr lang="hr-HR" dirty="0"/>
              <a:t>Wb, </a:t>
            </a:r>
            <a:r>
              <a:rPr lang="hr-HR" dirty="0" err="1"/>
              <a:t>pg</a:t>
            </a:r>
            <a:r>
              <a:rPr lang="hr-HR" dirty="0"/>
              <a:t> 113 / </a:t>
            </a:r>
            <a:r>
              <a:rPr lang="hr-HR" dirty="0" err="1"/>
              <a:t>Writing</a:t>
            </a:r>
            <a:r>
              <a:rPr lang="hr-HR" dirty="0"/>
              <a:t> </a:t>
            </a:r>
            <a:r>
              <a:rPr lang="hr-HR" dirty="0" err="1"/>
              <a:t>an</a:t>
            </a:r>
            <a:r>
              <a:rPr lang="hr-HR" dirty="0"/>
              <a:t> </a:t>
            </a:r>
            <a:r>
              <a:rPr lang="hr-HR" dirty="0" err="1"/>
              <a:t>essay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6525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914F3A-8BEB-446C-9012-0CFABE595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HOMEWORK 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wb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113 / </a:t>
            </a:r>
            <a:r>
              <a:rPr lang="hr-HR" sz="4000" dirty="0" err="1">
                <a:solidFill>
                  <a:schemeClr val="accent2"/>
                </a:solidFill>
              </a:rPr>
              <a:t>Writing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an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essay</a:t>
            </a:r>
            <a:endParaRPr lang="hr-HR" sz="4000" dirty="0">
              <a:solidFill>
                <a:schemeClr val="accent2"/>
              </a:solidFill>
            </a:endParaRP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C97913D2-DB43-4F3D-BA8B-0C7F4EA39E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3021" t="27158" r="9022" b="21474"/>
          <a:stretch/>
        </p:blipFill>
        <p:spPr>
          <a:xfrm>
            <a:off x="5689600" y="1869439"/>
            <a:ext cx="5963920" cy="4540010"/>
          </a:xfr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BEFC2354-4AAA-4911-ADAE-B7C1904407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249" t="31407" r="7501" b="44000"/>
          <a:stretch/>
        </p:blipFill>
        <p:spPr>
          <a:xfrm>
            <a:off x="838200" y="1869439"/>
            <a:ext cx="4743450" cy="176155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B20B64D-A64C-4AC5-AF19-DF9186556F06}"/>
              </a:ext>
            </a:extLst>
          </p:cNvPr>
          <p:cNvSpPr txBox="1"/>
          <p:nvPr/>
        </p:nvSpPr>
        <p:spPr>
          <a:xfrm>
            <a:off x="6553200" y="2962275"/>
            <a:ext cx="107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C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E07C2D6-697F-406A-AC56-288E87EA8DF6}"/>
              </a:ext>
            </a:extLst>
          </p:cNvPr>
          <p:cNvSpPr txBox="1"/>
          <p:nvPr/>
        </p:nvSpPr>
        <p:spPr>
          <a:xfrm>
            <a:off x="9858375" y="2962275"/>
            <a:ext cx="107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D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698E2D4-B1E2-4B39-A49B-C94D2BADF894}"/>
              </a:ext>
            </a:extLst>
          </p:cNvPr>
          <p:cNvSpPr txBox="1"/>
          <p:nvPr/>
        </p:nvSpPr>
        <p:spPr>
          <a:xfrm>
            <a:off x="7737475" y="3192423"/>
            <a:ext cx="107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B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4F5B7DE-A9D4-4C91-936B-337370F1257E}"/>
              </a:ext>
            </a:extLst>
          </p:cNvPr>
          <p:cNvSpPr txBox="1"/>
          <p:nvPr/>
        </p:nvSpPr>
        <p:spPr>
          <a:xfrm>
            <a:off x="6154230" y="4316530"/>
            <a:ext cx="107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014F947-A9EB-4C80-939A-3FD119014B72}"/>
              </a:ext>
            </a:extLst>
          </p:cNvPr>
          <p:cNvSpPr txBox="1"/>
          <p:nvPr/>
        </p:nvSpPr>
        <p:spPr>
          <a:xfrm>
            <a:off x="6154230" y="4766742"/>
            <a:ext cx="107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53306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3DFA813-F705-413E-9592-584F26DA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Why do we need this containers?</a:t>
            </a:r>
          </a:p>
        </p:txBody>
      </p:sp>
      <p:pic>
        <p:nvPicPr>
          <p:cNvPr id="1028" name="Picture 4" descr="Compost Bin Clip Art at Clker.com - vector clip art online, royalty free &amp;  public domain">
            <a:extLst>
              <a:ext uri="{FF2B5EF4-FFF2-40B4-BE49-F238E27FC236}">
                <a16:creationId xmlns:a16="http://schemas.microsoft.com/office/drawing/2014/main" id="{D5B7B9A5-0F11-4F68-9E5A-B8C2A68BE4A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458" y="2191246"/>
            <a:ext cx="2887662" cy="3605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mpost Clip Art at Clker.com - vector clip art online, royalty free &amp;  public domain">
            <a:extLst>
              <a:ext uri="{FF2B5EF4-FFF2-40B4-BE49-F238E27FC236}">
                <a16:creationId xmlns:a16="http://schemas.microsoft.com/office/drawing/2014/main" id="{39385037-4BA6-4D97-ADB6-F8FBBC5FA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162" y="2191246"/>
            <a:ext cx="2894437" cy="3605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72BDE076-54AD-40C9-A62C-C7D3A44FE5E1}"/>
              </a:ext>
            </a:extLst>
          </p:cNvPr>
          <p:cNvSpPr txBox="1"/>
          <p:nvPr/>
        </p:nvSpPr>
        <p:spPr>
          <a:xfrm>
            <a:off x="477520" y="2641600"/>
            <a:ext cx="19507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u="sng" dirty="0">
                <a:solidFill>
                  <a:schemeClr val="accent6"/>
                </a:solidFill>
              </a:rPr>
              <a:t>RCYCLING</a:t>
            </a:r>
          </a:p>
          <a:p>
            <a:endParaRPr lang="hr-HR" sz="2400" dirty="0">
              <a:solidFill>
                <a:schemeClr val="accent6"/>
              </a:solidFill>
            </a:endParaRPr>
          </a:p>
          <a:p>
            <a:pPr marL="342900" indent="-342900">
              <a:buFontTx/>
              <a:buChar char="-"/>
            </a:pPr>
            <a:r>
              <a:rPr lang="hr-HR" sz="2400" dirty="0">
                <a:solidFill>
                  <a:schemeClr val="accent6"/>
                </a:solidFill>
              </a:rPr>
              <a:t>PAPER</a:t>
            </a:r>
          </a:p>
          <a:p>
            <a:pPr marL="342900" indent="-342900">
              <a:buFontTx/>
              <a:buChar char="-"/>
            </a:pPr>
            <a:r>
              <a:rPr lang="hr-HR" sz="2400" dirty="0">
                <a:solidFill>
                  <a:schemeClr val="accent6"/>
                </a:solidFill>
              </a:rPr>
              <a:t>PLASTIC</a:t>
            </a:r>
          </a:p>
          <a:p>
            <a:pPr marL="342900" indent="-342900">
              <a:buFontTx/>
              <a:buChar char="-"/>
            </a:pPr>
            <a:r>
              <a:rPr lang="hr-HR" sz="2400" dirty="0">
                <a:solidFill>
                  <a:schemeClr val="accent6"/>
                </a:solidFill>
              </a:rPr>
              <a:t>GLASS</a:t>
            </a:r>
          </a:p>
          <a:p>
            <a:pPr marL="342900" indent="-342900">
              <a:buFontTx/>
              <a:buChar char="-"/>
            </a:pPr>
            <a:r>
              <a:rPr lang="hr-HR" sz="2400" dirty="0">
                <a:solidFill>
                  <a:schemeClr val="accent6"/>
                </a:solidFill>
              </a:rPr>
              <a:t>CANS</a:t>
            </a:r>
          </a:p>
          <a:p>
            <a:pPr marL="342900" indent="-342900">
              <a:buFontTx/>
              <a:buChar char="-"/>
            </a:pPr>
            <a:endParaRPr lang="hr-HR" sz="2400" dirty="0">
              <a:solidFill>
                <a:schemeClr val="accent6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92C97B5-998D-46FB-9153-EA3EF30F3E97}"/>
              </a:ext>
            </a:extLst>
          </p:cNvPr>
          <p:cNvSpPr txBox="1"/>
          <p:nvPr/>
        </p:nvSpPr>
        <p:spPr>
          <a:xfrm>
            <a:off x="9674542" y="2641600"/>
            <a:ext cx="24361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u="sng" dirty="0">
                <a:solidFill>
                  <a:schemeClr val="accent6"/>
                </a:solidFill>
              </a:rPr>
              <a:t>COMPOST</a:t>
            </a:r>
          </a:p>
          <a:p>
            <a:endParaRPr lang="hr-HR" sz="2400" b="1" u="sng" dirty="0">
              <a:solidFill>
                <a:schemeClr val="accent6"/>
              </a:solidFill>
            </a:endParaRPr>
          </a:p>
          <a:p>
            <a:r>
              <a:rPr lang="hr-HR" sz="2400" dirty="0">
                <a:solidFill>
                  <a:schemeClr val="accent6"/>
                </a:solidFill>
              </a:rPr>
              <a:t> - FOOD WASTE</a:t>
            </a:r>
          </a:p>
        </p:txBody>
      </p:sp>
    </p:spTree>
    <p:extLst>
      <p:ext uri="{BB962C8B-B14F-4D97-AF65-F5344CB8AC3E}">
        <p14:creationId xmlns:p14="http://schemas.microsoft.com/office/powerpoint/2010/main" val="148673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FAF767-8D66-4BED-A042-972F2F5D8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Listening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book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109</a:t>
            </a:r>
          </a:p>
        </p:txBody>
      </p:sp>
      <p:pic>
        <p:nvPicPr>
          <p:cNvPr id="6" name="Slika 5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A1A8D8BB-F862-4BFB-BD25-B20BE3CE91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0" t="38963" r="26131" b="13482"/>
          <a:stretch/>
        </p:blipFill>
        <p:spPr>
          <a:xfrm>
            <a:off x="1026160" y="2519679"/>
            <a:ext cx="7894320" cy="3261361"/>
          </a:xfrm>
          <a:prstGeom prst="rect">
            <a:avLst/>
          </a:prstGeom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1CEF9BEE-70D8-4F3F-8460-1BB55BFFC1ED}"/>
              </a:ext>
            </a:extLst>
          </p:cNvPr>
          <p:cNvSpPr/>
          <p:nvPr/>
        </p:nvSpPr>
        <p:spPr>
          <a:xfrm rot="346910">
            <a:off x="4659724" y="2160971"/>
            <a:ext cx="6248400" cy="6351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CEA50F67-5A5E-4334-B815-05DD94287945}"/>
              </a:ext>
            </a:extLst>
          </p:cNvPr>
          <p:cNvSpPr/>
          <p:nvPr/>
        </p:nvSpPr>
        <p:spPr>
          <a:xfrm>
            <a:off x="4791075" y="3109274"/>
            <a:ext cx="1066800" cy="234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accent6"/>
                </a:solidFill>
              </a:rPr>
              <a:t>a </a:t>
            </a:r>
            <a:r>
              <a:rPr lang="hr-HR" b="1" dirty="0" err="1">
                <a:solidFill>
                  <a:schemeClr val="accent6"/>
                </a:solidFill>
              </a:rPr>
              <a:t>book</a:t>
            </a:r>
            <a:endParaRPr lang="hr-HR" b="1" dirty="0">
              <a:solidFill>
                <a:schemeClr val="accent6"/>
              </a:solidFill>
            </a:endParaRPr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89790955-1B63-4BFC-B6B3-9C704327E94D}"/>
              </a:ext>
            </a:extLst>
          </p:cNvPr>
          <p:cNvSpPr/>
          <p:nvPr/>
        </p:nvSpPr>
        <p:spPr>
          <a:xfrm>
            <a:off x="2571750" y="3495675"/>
            <a:ext cx="561975" cy="2476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 err="1">
                <a:solidFill>
                  <a:schemeClr val="accent6"/>
                </a:solidFill>
              </a:rPr>
              <a:t>has</a:t>
            </a:r>
            <a:endParaRPr lang="hr-HR" b="1" dirty="0">
              <a:solidFill>
                <a:schemeClr val="accent6"/>
              </a:solidFill>
            </a:endParaRPr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74F4E5E3-906F-42F4-8066-B338AC0D789C}"/>
              </a:ext>
            </a:extLst>
          </p:cNvPr>
          <p:cNvSpPr/>
          <p:nvPr/>
        </p:nvSpPr>
        <p:spPr>
          <a:xfrm>
            <a:off x="1933575" y="3899849"/>
            <a:ext cx="1200150" cy="2476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 err="1">
                <a:solidFill>
                  <a:schemeClr val="accent6"/>
                </a:solidFill>
              </a:rPr>
              <a:t>They</a:t>
            </a:r>
            <a:endParaRPr lang="hr-HR" b="1" dirty="0">
              <a:solidFill>
                <a:schemeClr val="accent6"/>
              </a:solidFill>
            </a:endParaRPr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30ABBC5E-23F8-4CB6-8BD6-BD28D6DD77EB}"/>
              </a:ext>
            </a:extLst>
          </p:cNvPr>
          <p:cNvSpPr/>
          <p:nvPr/>
        </p:nvSpPr>
        <p:spPr>
          <a:xfrm>
            <a:off x="2852737" y="4314187"/>
            <a:ext cx="845503" cy="25812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hr-HR" sz="1600" b="1" dirty="0" err="1">
                <a:solidFill>
                  <a:schemeClr val="accent6"/>
                </a:solidFill>
              </a:rPr>
              <a:t>planted</a:t>
            </a:r>
            <a:endParaRPr lang="hr-HR" sz="1600" b="1" dirty="0">
              <a:solidFill>
                <a:schemeClr val="accent6"/>
              </a:solidFill>
            </a:endParaRPr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DA401E64-9F61-41C4-9C37-E331DDAD40EF}"/>
              </a:ext>
            </a:extLst>
          </p:cNvPr>
          <p:cNvSpPr/>
          <p:nvPr/>
        </p:nvSpPr>
        <p:spPr>
          <a:xfrm>
            <a:off x="4010025" y="4747574"/>
            <a:ext cx="781050" cy="234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 err="1">
                <a:solidFill>
                  <a:schemeClr val="accent6"/>
                </a:solidFill>
              </a:rPr>
              <a:t>coast</a:t>
            </a:r>
            <a:endParaRPr lang="hr-HR" b="1" dirty="0">
              <a:solidFill>
                <a:schemeClr val="accent6"/>
              </a:solidFill>
            </a:endParaRPr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7B9B5F90-D9A7-4C21-B361-020D7B17DAA6}"/>
              </a:ext>
            </a:extLst>
          </p:cNvPr>
          <p:cNvSpPr/>
          <p:nvPr/>
        </p:nvSpPr>
        <p:spPr>
          <a:xfrm>
            <a:off x="6800850" y="5147624"/>
            <a:ext cx="1066800" cy="234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hr-HR" b="1" dirty="0" err="1">
                <a:solidFill>
                  <a:schemeClr val="accent6"/>
                </a:solidFill>
              </a:rPr>
              <a:t>ideas</a:t>
            </a:r>
            <a:r>
              <a:rPr lang="hr-HR" b="1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A3D7561-6936-4AA2-86CD-1E25666B6E9E}"/>
              </a:ext>
            </a:extLst>
          </p:cNvPr>
          <p:cNvSpPr txBox="1"/>
          <p:nvPr/>
        </p:nvSpPr>
        <p:spPr>
          <a:xfrm>
            <a:off x="7650480" y="1294411"/>
            <a:ext cx="4541520" cy="5205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u="sng" dirty="0">
                <a:solidFill>
                  <a:schemeClr val="accent6"/>
                </a:solidFill>
              </a:rPr>
              <a:t>VOCABULARY: </a:t>
            </a:r>
          </a:p>
          <a:p>
            <a:endParaRPr lang="hr-HR" sz="2400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i="1" dirty="0" err="1"/>
              <a:t>ecology</a:t>
            </a:r>
            <a:r>
              <a:rPr lang="hr-HR" sz="2400" i="1" dirty="0"/>
              <a:t> - </a:t>
            </a:r>
            <a:r>
              <a:rPr lang="hr-HR" sz="2400" i="1" dirty="0">
                <a:solidFill>
                  <a:schemeClr val="accent2"/>
                </a:solidFill>
              </a:rPr>
              <a:t>ekologija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i="1" dirty="0"/>
              <a:t>a </a:t>
            </a:r>
            <a:r>
              <a:rPr lang="hr-HR" sz="2400" i="1" dirty="0" err="1"/>
              <a:t>leaflet</a:t>
            </a:r>
            <a:r>
              <a:rPr lang="hr-HR" sz="2400" i="1" dirty="0"/>
              <a:t> </a:t>
            </a:r>
            <a:r>
              <a:rPr lang="hr-HR" sz="2400" i="1" dirty="0">
                <a:solidFill>
                  <a:schemeClr val="accent2"/>
                </a:solidFill>
              </a:rPr>
              <a:t>- letak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i="1" dirty="0" err="1"/>
              <a:t>tips</a:t>
            </a:r>
            <a:r>
              <a:rPr lang="hr-HR" sz="2400" i="1" dirty="0"/>
              <a:t> - </a:t>
            </a:r>
            <a:r>
              <a:rPr lang="hr-HR" sz="2400" i="1" dirty="0">
                <a:solidFill>
                  <a:schemeClr val="accent2"/>
                </a:solidFill>
              </a:rPr>
              <a:t>savjet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i="1" dirty="0"/>
              <a:t>to </a:t>
            </a:r>
            <a:r>
              <a:rPr lang="hr-HR" sz="2400" i="1" dirty="0" err="1"/>
              <a:t>plant</a:t>
            </a:r>
            <a:r>
              <a:rPr lang="hr-HR" sz="2400" i="1" dirty="0"/>
              <a:t> - </a:t>
            </a:r>
            <a:r>
              <a:rPr lang="hr-HR" sz="2400" i="1" dirty="0">
                <a:solidFill>
                  <a:schemeClr val="accent2"/>
                </a:solidFill>
              </a:rPr>
              <a:t>posaditi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i="1" dirty="0" err="1"/>
              <a:t>the</a:t>
            </a:r>
            <a:r>
              <a:rPr lang="hr-HR" sz="2400" i="1" dirty="0"/>
              <a:t> </a:t>
            </a:r>
            <a:r>
              <a:rPr lang="hr-HR" sz="2400" i="1" dirty="0" err="1"/>
              <a:t>coast</a:t>
            </a:r>
            <a:r>
              <a:rPr lang="hr-HR" sz="2400" i="1" dirty="0"/>
              <a:t> - </a:t>
            </a:r>
            <a:r>
              <a:rPr lang="hr-HR" sz="2400" i="1" dirty="0">
                <a:solidFill>
                  <a:schemeClr val="accent2"/>
                </a:solidFill>
              </a:rPr>
              <a:t>cijena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i="1" dirty="0"/>
              <a:t>to </a:t>
            </a:r>
            <a:r>
              <a:rPr lang="hr-HR" sz="2400" i="1" dirty="0" err="1"/>
              <a:t>raise</a:t>
            </a:r>
            <a:r>
              <a:rPr lang="hr-HR" sz="2400" i="1" dirty="0"/>
              <a:t> </a:t>
            </a:r>
            <a:r>
              <a:rPr lang="hr-HR" sz="2400" i="1" dirty="0" err="1"/>
              <a:t>money</a:t>
            </a:r>
            <a:r>
              <a:rPr lang="hr-HR" sz="2400" i="1" dirty="0"/>
              <a:t> – </a:t>
            </a:r>
            <a:r>
              <a:rPr lang="hr-HR" sz="2400" i="1" dirty="0">
                <a:solidFill>
                  <a:schemeClr val="accent2"/>
                </a:solidFill>
              </a:rPr>
              <a:t>prikupiti novac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i="1" dirty="0"/>
              <a:t>to </a:t>
            </a:r>
            <a:r>
              <a:rPr lang="hr-HR" sz="2400" i="1" dirty="0" err="1"/>
              <a:t>run</a:t>
            </a:r>
            <a:r>
              <a:rPr lang="hr-HR" sz="2400" i="1" dirty="0"/>
              <a:t> </a:t>
            </a:r>
            <a:r>
              <a:rPr lang="hr-HR" sz="2400" i="1" dirty="0" err="1"/>
              <a:t>out</a:t>
            </a:r>
            <a:r>
              <a:rPr lang="hr-HR" sz="2400" i="1" dirty="0"/>
              <a:t> </a:t>
            </a:r>
            <a:r>
              <a:rPr lang="hr-HR" sz="2400" i="1" dirty="0" err="1"/>
              <a:t>of</a:t>
            </a:r>
            <a:r>
              <a:rPr lang="hr-HR" sz="2400" i="1" dirty="0"/>
              <a:t> </a:t>
            </a:r>
            <a:r>
              <a:rPr lang="hr-HR" sz="2400" i="1" dirty="0" err="1"/>
              <a:t>ideas</a:t>
            </a:r>
            <a:r>
              <a:rPr lang="hr-HR" sz="2400" i="1" dirty="0"/>
              <a:t> – </a:t>
            </a:r>
            <a:r>
              <a:rPr lang="hr-HR" sz="2400" i="1" dirty="0">
                <a:solidFill>
                  <a:schemeClr val="accent2"/>
                </a:solidFill>
              </a:rPr>
              <a:t>ostati bez ideja</a:t>
            </a:r>
            <a:endParaRPr lang="hr-HR" sz="3200" dirty="0">
              <a:solidFill>
                <a:schemeClr val="accent2"/>
              </a:solidFill>
            </a:endParaRPr>
          </a:p>
        </p:txBody>
      </p:sp>
      <p:sp>
        <p:nvSpPr>
          <p:cNvPr id="16" name="Pravokutnik 15">
            <a:extLst>
              <a:ext uri="{FF2B5EF4-FFF2-40B4-BE49-F238E27FC236}">
                <a16:creationId xmlns:a16="http://schemas.microsoft.com/office/drawing/2014/main" id="{6811982D-F0FC-42AE-AE1C-842CD4BFCEF5}"/>
              </a:ext>
            </a:extLst>
          </p:cNvPr>
          <p:cNvSpPr/>
          <p:nvPr/>
        </p:nvSpPr>
        <p:spPr>
          <a:xfrm>
            <a:off x="9089233" y="2285999"/>
            <a:ext cx="1645920" cy="3339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Pravokutnik 16">
            <a:extLst>
              <a:ext uri="{FF2B5EF4-FFF2-40B4-BE49-F238E27FC236}">
                <a16:creationId xmlns:a16="http://schemas.microsoft.com/office/drawing/2014/main" id="{9BC0C363-690B-4D82-8CD4-5108DEE5AD35}"/>
              </a:ext>
            </a:extLst>
          </p:cNvPr>
          <p:cNvSpPr/>
          <p:nvPr/>
        </p:nvSpPr>
        <p:spPr>
          <a:xfrm>
            <a:off x="9099392" y="2768014"/>
            <a:ext cx="1645920" cy="3339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" name="Pravokutnik 17">
            <a:extLst>
              <a:ext uri="{FF2B5EF4-FFF2-40B4-BE49-F238E27FC236}">
                <a16:creationId xmlns:a16="http://schemas.microsoft.com/office/drawing/2014/main" id="{0068CE8E-7BD3-4F32-984A-1CE106C50390}"/>
              </a:ext>
            </a:extLst>
          </p:cNvPr>
          <p:cNvSpPr/>
          <p:nvPr/>
        </p:nvSpPr>
        <p:spPr>
          <a:xfrm>
            <a:off x="8581233" y="3360803"/>
            <a:ext cx="1645920" cy="3339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Pravokutnik 18">
            <a:extLst>
              <a:ext uri="{FF2B5EF4-FFF2-40B4-BE49-F238E27FC236}">
                <a16:creationId xmlns:a16="http://schemas.microsoft.com/office/drawing/2014/main" id="{9A1CA356-292C-4653-B140-809A76D95E01}"/>
              </a:ext>
            </a:extLst>
          </p:cNvPr>
          <p:cNvSpPr/>
          <p:nvPr/>
        </p:nvSpPr>
        <p:spPr>
          <a:xfrm>
            <a:off x="9123045" y="3893622"/>
            <a:ext cx="1645920" cy="3339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" name="Pravokutnik 19">
            <a:extLst>
              <a:ext uri="{FF2B5EF4-FFF2-40B4-BE49-F238E27FC236}">
                <a16:creationId xmlns:a16="http://schemas.microsoft.com/office/drawing/2014/main" id="{498AD44B-4C50-4480-9B22-D48924A2DC07}"/>
              </a:ext>
            </a:extLst>
          </p:cNvPr>
          <p:cNvSpPr/>
          <p:nvPr/>
        </p:nvSpPr>
        <p:spPr>
          <a:xfrm>
            <a:off x="9250680" y="4479126"/>
            <a:ext cx="1645920" cy="3339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" name="Pravokutnik 20">
            <a:extLst>
              <a:ext uri="{FF2B5EF4-FFF2-40B4-BE49-F238E27FC236}">
                <a16:creationId xmlns:a16="http://schemas.microsoft.com/office/drawing/2014/main" id="{1FCBC98E-E106-4E98-A052-0BD6031BA7AA}"/>
              </a:ext>
            </a:extLst>
          </p:cNvPr>
          <p:cNvSpPr/>
          <p:nvPr/>
        </p:nvSpPr>
        <p:spPr>
          <a:xfrm>
            <a:off x="9922352" y="4981574"/>
            <a:ext cx="2117248" cy="29294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2" name="Pravokutnik 21">
            <a:extLst>
              <a:ext uri="{FF2B5EF4-FFF2-40B4-BE49-F238E27FC236}">
                <a16:creationId xmlns:a16="http://schemas.microsoft.com/office/drawing/2014/main" id="{DF478DA4-56A6-4834-9601-1FE988ABD3ED}"/>
              </a:ext>
            </a:extLst>
          </p:cNvPr>
          <p:cNvSpPr/>
          <p:nvPr/>
        </p:nvSpPr>
        <p:spPr>
          <a:xfrm>
            <a:off x="10393680" y="5553347"/>
            <a:ext cx="1645920" cy="3339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3" name="Pravokutnik 22">
            <a:extLst>
              <a:ext uri="{FF2B5EF4-FFF2-40B4-BE49-F238E27FC236}">
                <a16:creationId xmlns:a16="http://schemas.microsoft.com/office/drawing/2014/main" id="{9AC707A0-E19B-43DA-A641-E4D6D2B3F666}"/>
              </a:ext>
            </a:extLst>
          </p:cNvPr>
          <p:cNvSpPr/>
          <p:nvPr/>
        </p:nvSpPr>
        <p:spPr>
          <a:xfrm>
            <a:off x="7961473" y="6032569"/>
            <a:ext cx="1645920" cy="3339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0257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390E1BB-BDA8-415D-A511-377998AAF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u="sng" dirty="0">
                <a:solidFill>
                  <a:schemeClr val="accent1"/>
                </a:solidFill>
              </a:rPr>
              <a:t>PRESENT PERFECT SIMPLE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A674AF3-7A9F-47E1-8A23-6B420F705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r-HR" dirty="0"/>
              <a:t>Martin </a:t>
            </a:r>
            <a:r>
              <a:rPr lang="hr-HR" dirty="0" err="1">
                <a:solidFill>
                  <a:schemeClr val="accent1"/>
                </a:solidFill>
              </a:rPr>
              <a:t>has</a:t>
            </a:r>
            <a:r>
              <a:rPr lang="hr-HR" dirty="0">
                <a:solidFill>
                  <a:schemeClr val="accent1"/>
                </a:solidFill>
              </a:rPr>
              <a:t> </a:t>
            </a:r>
            <a:r>
              <a:rPr lang="hr-HR" dirty="0" err="1">
                <a:solidFill>
                  <a:schemeClr val="accent1"/>
                </a:solidFill>
              </a:rPr>
              <a:t>finished</a:t>
            </a:r>
            <a:r>
              <a:rPr lang="hr-HR" dirty="0">
                <a:solidFill>
                  <a:schemeClr val="accent1"/>
                </a:solidFill>
              </a:rPr>
              <a:t> </a:t>
            </a:r>
            <a:r>
              <a:rPr lang="hr-HR" dirty="0" err="1"/>
              <a:t>reading</a:t>
            </a:r>
            <a:r>
              <a:rPr lang="hr-HR" dirty="0"/>
              <a:t> a </a:t>
            </a:r>
            <a:r>
              <a:rPr lang="hr-HR" dirty="0" err="1"/>
              <a:t>book</a:t>
            </a:r>
            <a:r>
              <a:rPr lang="hr-HR" dirty="0"/>
              <a:t>.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 err="1"/>
              <a:t>They</a:t>
            </a:r>
            <a:r>
              <a:rPr lang="hr-HR" dirty="0"/>
              <a:t> </a:t>
            </a:r>
            <a:r>
              <a:rPr lang="hr-HR" dirty="0" err="1">
                <a:solidFill>
                  <a:schemeClr val="accent1"/>
                </a:solidFill>
              </a:rPr>
              <a:t>have</a:t>
            </a:r>
            <a:r>
              <a:rPr lang="hr-HR" dirty="0">
                <a:solidFill>
                  <a:schemeClr val="accent1"/>
                </a:solidFill>
              </a:rPr>
              <a:t> </a:t>
            </a:r>
            <a:r>
              <a:rPr lang="hr-HR" dirty="0" err="1">
                <a:solidFill>
                  <a:schemeClr val="accent1"/>
                </a:solidFill>
              </a:rPr>
              <a:t>been</a:t>
            </a:r>
            <a:r>
              <a:rPr lang="hr-HR" dirty="0">
                <a:solidFill>
                  <a:schemeClr val="accent1"/>
                </a:solidFill>
              </a:rPr>
              <a:t> </a:t>
            </a:r>
            <a:r>
              <a:rPr lang="hr-HR" dirty="0"/>
              <a:t>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coast</a:t>
            </a:r>
            <a:r>
              <a:rPr lang="hr-HR" dirty="0"/>
              <a:t>.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b="1" dirty="0"/>
              <a:t>Promotri rečenice i dovrši pravio tvorbe: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/>
              <a:t>I, </a:t>
            </a:r>
            <a:r>
              <a:rPr lang="hr-HR" dirty="0" err="1"/>
              <a:t>we</a:t>
            </a:r>
            <a:r>
              <a:rPr lang="hr-HR" dirty="0"/>
              <a:t>,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they</a:t>
            </a:r>
            <a:r>
              <a:rPr lang="hr-HR" dirty="0"/>
              <a:t> + </a:t>
            </a:r>
            <a:r>
              <a:rPr lang="hr-HR" dirty="0">
                <a:solidFill>
                  <a:schemeClr val="accent1"/>
                </a:solidFill>
              </a:rPr>
              <a:t>HAVE</a:t>
            </a:r>
            <a:r>
              <a:rPr lang="hr-HR" dirty="0"/>
              <a:t> + PAST PARTICIPLE</a:t>
            </a:r>
          </a:p>
          <a:p>
            <a:pPr marL="0" indent="0">
              <a:buNone/>
            </a:pPr>
            <a:r>
              <a:rPr lang="hr-HR" dirty="0"/>
              <a:t>He, </a:t>
            </a:r>
            <a:r>
              <a:rPr lang="hr-HR" dirty="0" err="1"/>
              <a:t>she</a:t>
            </a:r>
            <a:r>
              <a:rPr lang="hr-HR" dirty="0"/>
              <a:t>, </a:t>
            </a:r>
            <a:r>
              <a:rPr lang="hr-HR" dirty="0" err="1"/>
              <a:t>it</a:t>
            </a:r>
            <a:r>
              <a:rPr lang="hr-HR" dirty="0"/>
              <a:t> + </a:t>
            </a:r>
            <a:r>
              <a:rPr lang="hr-HR" dirty="0">
                <a:solidFill>
                  <a:schemeClr val="accent1"/>
                </a:solidFill>
              </a:rPr>
              <a:t>HAS</a:t>
            </a:r>
            <a:r>
              <a:rPr lang="hr-HR" dirty="0"/>
              <a:t> + PAST PARTCIPLE</a:t>
            </a: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2C69BBBE-3B02-43D9-97ED-8D518C307AE4}"/>
              </a:ext>
            </a:extLst>
          </p:cNvPr>
          <p:cNvSpPr/>
          <p:nvPr/>
        </p:nvSpPr>
        <p:spPr>
          <a:xfrm>
            <a:off x="3371851" y="4895850"/>
            <a:ext cx="809625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541A31F9-B86B-4214-BC4E-A04BDCD1AE5D}"/>
              </a:ext>
            </a:extLst>
          </p:cNvPr>
          <p:cNvSpPr/>
          <p:nvPr/>
        </p:nvSpPr>
        <p:spPr>
          <a:xfrm>
            <a:off x="2667001" y="5411787"/>
            <a:ext cx="70485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Strelica: ulijevo 9">
            <a:extLst>
              <a:ext uri="{FF2B5EF4-FFF2-40B4-BE49-F238E27FC236}">
                <a16:creationId xmlns:a16="http://schemas.microsoft.com/office/drawing/2014/main" id="{D2E61997-94EE-4A13-8379-0D6B20FEBB68}"/>
              </a:ext>
            </a:extLst>
          </p:cNvPr>
          <p:cNvSpPr/>
          <p:nvPr/>
        </p:nvSpPr>
        <p:spPr>
          <a:xfrm>
            <a:off x="7086601" y="4433887"/>
            <a:ext cx="3467100" cy="21717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Promotri glagol i zaključi što je </a:t>
            </a:r>
            <a:r>
              <a:rPr lang="hr-HR" b="1" dirty="0"/>
              <a:t>past </a:t>
            </a:r>
            <a:r>
              <a:rPr lang="hr-HR" b="1" dirty="0" err="1"/>
              <a:t>participle</a:t>
            </a:r>
            <a:r>
              <a:rPr lang="hr-HR" b="1" dirty="0"/>
              <a:t> za</a:t>
            </a:r>
            <a:r>
              <a:rPr lang="hr-HR" dirty="0"/>
              <a:t> pravilne glagole i nepravilne</a:t>
            </a:r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8B22160A-A1FE-49E1-84F9-0B28D9DAD8EC}"/>
              </a:ext>
            </a:extLst>
          </p:cNvPr>
          <p:cNvSpPr/>
          <p:nvPr/>
        </p:nvSpPr>
        <p:spPr>
          <a:xfrm>
            <a:off x="7543800" y="5086350"/>
            <a:ext cx="2886075" cy="866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u="sng" dirty="0"/>
              <a:t>PAST PARTICIPLE</a:t>
            </a:r>
            <a:r>
              <a:rPr lang="hr-HR" dirty="0"/>
              <a:t>:</a:t>
            </a:r>
          </a:p>
          <a:p>
            <a:pPr algn="ctr"/>
            <a:r>
              <a:rPr lang="hr-HR" dirty="0"/>
              <a:t>Pravilni glagoli –</a:t>
            </a:r>
            <a:r>
              <a:rPr lang="hr-HR" dirty="0" err="1"/>
              <a:t>ed</a:t>
            </a:r>
            <a:r>
              <a:rPr lang="hr-HR" dirty="0"/>
              <a:t> / -d</a:t>
            </a:r>
          </a:p>
          <a:p>
            <a:pPr algn="ctr"/>
            <a:r>
              <a:rPr lang="hr-HR" dirty="0"/>
              <a:t>Nepravilni glagoli – 3.stupac</a:t>
            </a:r>
          </a:p>
        </p:txBody>
      </p:sp>
    </p:spTree>
    <p:extLst>
      <p:ext uri="{BB962C8B-B14F-4D97-AF65-F5344CB8AC3E}">
        <p14:creationId xmlns:p14="http://schemas.microsoft.com/office/powerpoint/2010/main" val="321800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869</Words>
  <Application>Microsoft Office PowerPoint</Application>
  <PresentationFormat>Široki zaslon</PresentationFormat>
  <Paragraphs>179</Paragraphs>
  <Slides>21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Tema sustava Office</vt:lpstr>
      <vt:lpstr>Unit 5 – Green talk</vt:lpstr>
      <vt:lpstr>Life in the country</vt:lpstr>
      <vt:lpstr>Listening book, pg 108</vt:lpstr>
      <vt:lpstr>PowerPoint prezentacija</vt:lpstr>
      <vt:lpstr>YOU CAN SAVE THE PLANET</vt:lpstr>
      <vt:lpstr>HOMEWORK CHECK wb, pg 113 / Writing an essay</vt:lpstr>
      <vt:lpstr>Why do we need this containers?</vt:lpstr>
      <vt:lpstr>Listening  book, pg 109</vt:lpstr>
      <vt:lpstr>PRESENT PERFECT SIMPLE</vt:lpstr>
      <vt:lpstr>PRESENT PERFECT SIMPLE</vt:lpstr>
      <vt:lpstr>HOMEWORK CHECK PRESENT PERFECT SIMPLE</vt:lpstr>
      <vt:lpstr>Listening book, pg 110</vt:lpstr>
      <vt:lpstr>Your turn:</vt:lpstr>
      <vt:lpstr>PRACTICE Make sentences in your notebook:</vt:lpstr>
      <vt:lpstr>HOMEWORK CHECK wb, pg 111 / C</vt:lpstr>
      <vt:lpstr>GO GREEN – VOCABULARY Look at the eco symbols and match sentences:</vt:lpstr>
      <vt:lpstr>THINK GLOBALLY</vt:lpstr>
      <vt:lpstr>Vocabulary:</vt:lpstr>
      <vt:lpstr>HOMEWORKK CHECK wb, pg 111/ E</vt:lpstr>
      <vt:lpstr>WORKBOOK PRACTICE pg 112 / F, G</vt:lpstr>
      <vt:lpstr>PROJECT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5 – Green talk</dc:title>
  <dc:creator>Ivona Zdunić</dc:creator>
  <cp:lastModifiedBy>IVA Palčić Strčić</cp:lastModifiedBy>
  <cp:revision>10</cp:revision>
  <dcterms:created xsi:type="dcterms:W3CDTF">2021-01-13T08:05:14Z</dcterms:created>
  <dcterms:modified xsi:type="dcterms:W3CDTF">2021-01-27T20:09:23Z</dcterms:modified>
</cp:coreProperties>
</file>